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88825"/>
  <p:notesSz cx="6858000" cy="2238375"/>
  <p:embeddedFontLst>
    <p:embeddedFont>
      <p:font typeface="Constanti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Constantia-bold.fntdata"/><Relationship Id="rId41" Type="http://schemas.openxmlformats.org/officeDocument/2006/relationships/font" Target="fonts/Constantia-regular.fntdata"/><Relationship Id="rId22" Type="http://schemas.openxmlformats.org/officeDocument/2006/relationships/slide" Target="slides/slide17.xml"/><Relationship Id="rId44" Type="http://schemas.openxmlformats.org/officeDocument/2006/relationships/font" Target="fonts/Constantia-boldItalic.fntdata"/><Relationship Id="rId21" Type="http://schemas.openxmlformats.org/officeDocument/2006/relationships/slide" Target="slides/slide16.xml"/><Relationship Id="rId43" Type="http://schemas.openxmlformats.org/officeDocument/2006/relationships/font" Target="fonts/Constantia-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indent="-228600" lvl="1" marL="914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3pPr>
            <a:lvl4pPr indent="-228600" lvl="3" marL="1828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4pPr>
            <a:lvl5pPr indent="-228600" lvl="4" marL="22860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5pPr>
            <a:lvl6pPr indent="-228600" lvl="5" marL="2743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6pPr>
            <a:lvl7pPr indent="-228600" lvl="6" marL="3200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7pPr>
            <a:lvl8pPr indent="-228600" lvl="7" marL="3657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8pPr>
            <a:lvl9pPr indent="-228600" lvl="8" marL="4114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onstantia"/>
                <a:ea typeface="Constantia"/>
                <a:cs typeface="Constantia"/>
                <a:sym typeface="Constantia"/>
              </a:rPr>
              <a:t>‹#›</a:t>
            </a:fld>
            <a:endParaRPr b="0" i="0" sz="1200" u="none" cap="none" strike="noStrike">
              <a:solidFill>
                <a:schemeClr val="dk1"/>
              </a:solidFill>
              <a:latin typeface="Constantia"/>
              <a:ea typeface="Constantia"/>
              <a:cs typeface="Constantia"/>
              <a:sym typeface="Constant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Constantia"/>
                <a:ea typeface="Constantia"/>
                <a:cs typeface="Constantia"/>
                <a:sym typeface="Constantia"/>
              </a:rPr>
              <a:t>Every day, we can find new software security issues, exploits and new ways to misuse the software to do things never thought. Security criminals look every day at the software we produce and try to find a simple breach to exploit it and gain control to use it as they wish. </a:t>
            </a:r>
            <a:endParaRPr/>
          </a:p>
          <a:p>
            <a:pPr indent="0" lvl="0" marL="0" marR="0" rtl="0" algn="just">
              <a:spcBef>
                <a:spcPts val="0"/>
              </a:spcBef>
              <a:spcAft>
                <a:spcPts val="0"/>
              </a:spcAft>
              <a:buNone/>
            </a:pPr>
            <a:r>
              <a:rPr b="0" i="0" lang="en-US" sz="1200" u="none" cap="none" strike="noStrike">
                <a:solidFill>
                  <a:schemeClr val="lt1"/>
                </a:solidFill>
                <a:latin typeface="Constantia"/>
                <a:ea typeface="Constantia"/>
                <a:cs typeface="Constantia"/>
                <a:sym typeface="Constantia"/>
              </a:rPr>
              <a:t>Many times, the security tests are not considered because it is difficult to see results, it is difficult to implement, or it costs time and money. But, when attackers find security flaws in our software, we regret the decisions made previously and we wish to have checked again with a security perspective. </a:t>
            </a:r>
            <a:endParaRPr/>
          </a:p>
          <a:p>
            <a:pPr indent="0" lvl="0" marL="0" marR="0" rtl="0" algn="just">
              <a:spcBef>
                <a:spcPts val="0"/>
              </a:spcBef>
              <a:spcAft>
                <a:spcPts val="0"/>
              </a:spcAft>
              <a:buNone/>
            </a:pPr>
            <a:r>
              <a:rPr b="0" i="0" lang="en-US" sz="1200" u="none" cap="none" strike="noStrike">
                <a:solidFill>
                  <a:schemeClr val="lt1"/>
                </a:solidFill>
                <a:latin typeface="Constantia"/>
                <a:ea typeface="Constantia"/>
                <a:cs typeface="Constantia"/>
                <a:sym typeface="Constantia"/>
              </a:rPr>
              <a:t>For these reasons, it is important to add controls and security checks in our development process. The application of the Secure Development Process (SDL) added to a Security Maturity Model (SMM) helps our development teams find security infractions in the early stages before the software comes out into the open. </a:t>
            </a:r>
            <a:endParaRPr/>
          </a:p>
          <a:p>
            <a:pPr indent="0" lvl="0" marL="0" marR="0" rtl="0" algn="just">
              <a:spcBef>
                <a:spcPts val="0"/>
              </a:spcBef>
              <a:spcAft>
                <a:spcPts val="0"/>
              </a:spcAft>
              <a:buNone/>
            </a:pPr>
            <a:r>
              <a:rPr b="0" i="0" lang="en-US" sz="1200" u="none" cap="none" strike="noStrike">
                <a:solidFill>
                  <a:schemeClr val="lt1"/>
                </a:solidFill>
                <a:latin typeface="Constantia"/>
                <a:ea typeface="Constantia"/>
                <a:cs typeface="Constantia"/>
                <a:sym typeface="Constantia"/>
              </a:rPr>
              <a:t>The purpose of this paper is to review an introduction to the life cycle of secure development and how it can be improved by verifying it with a measure of the security maturity model. We discuss how this process helps to find security problems in a new feature development. And a practical application of lessons learned to make this process faster and easier for development teams.</a:t>
            </a:r>
            <a:endParaRPr/>
          </a:p>
        </p:txBody>
      </p:sp>
      <p:sp>
        <p:nvSpPr>
          <p:cNvPr id="249" name="Google Shape;24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onstantia"/>
                <a:ea typeface="Constantia"/>
                <a:cs typeface="Constantia"/>
                <a:sym typeface="Constantia"/>
              </a:rPr>
              <a:t>‹#›</a:t>
            </a:fld>
            <a:endParaRPr sz="1200">
              <a:solidFill>
                <a:schemeClr val="lt1"/>
              </a:solidFill>
              <a:latin typeface="Constantia"/>
              <a:ea typeface="Constantia"/>
              <a:cs typeface="Constantia"/>
              <a:sym typeface="Constanti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1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38" name="Google Shape;33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Security Training</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Training is a tool that avoid bugs up-front as they are not even created. Training should be considered a never-ending activity delivered to the team incrementally. Each training increments should cover topics around:</a:t>
            </a:r>
            <a:endParaRPr/>
          </a:p>
          <a:p>
            <a:pPr indent="-342900" lvl="0" marL="342900" marR="0" rtl="0" algn="just">
              <a:spcBef>
                <a:spcPts val="0"/>
              </a:spcBef>
              <a:spcAft>
                <a:spcPts val="0"/>
              </a:spcAft>
              <a:buClr>
                <a:schemeClr val="dk1"/>
              </a:buClr>
              <a:buSzPts val="1200"/>
              <a:buFont typeface="Calibri"/>
              <a:buAutoNum type="arabicPeriod"/>
            </a:pPr>
            <a:r>
              <a:rPr b="0" i="1" lang="en-US" sz="1200" u="none" cap="none" strike="noStrike">
                <a:solidFill>
                  <a:schemeClr val="dk1"/>
                </a:solidFill>
                <a:latin typeface="Calibri"/>
                <a:ea typeface="Calibri"/>
                <a:cs typeface="Calibri"/>
                <a:sym typeface="Calibri"/>
              </a:rPr>
              <a:t>Security Domain</a:t>
            </a:r>
            <a:r>
              <a:rPr b="0" i="0" lang="en-US" sz="1200" u="none" cap="none" strike="noStrike">
                <a:solidFill>
                  <a:schemeClr val="dk1"/>
                </a:solidFill>
                <a:latin typeface="Calibri"/>
                <a:ea typeface="Calibri"/>
                <a:cs typeface="Calibri"/>
                <a:sym typeface="Calibri"/>
              </a:rPr>
              <a:t>: the team should be familiar with the security domain, including corporate practices around managing products on the same vertical.</a:t>
            </a:r>
            <a:endParaRPr/>
          </a:p>
          <a:p>
            <a:pPr indent="-342900" lvl="0" marL="342900" marR="0" rtl="0" algn="just">
              <a:spcBef>
                <a:spcPts val="0"/>
              </a:spcBef>
              <a:spcAft>
                <a:spcPts val="0"/>
              </a:spcAft>
              <a:buClr>
                <a:schemeClr val="dk1"/>
              </a:buClr>
              <a:buSzPts val="1200"/>
              <a:buFont typeface="Calibri"/>
              <a:buAutoNum type="arabicPeriod"/>
            </a:pPr>
            <a:r>
              <a:rPr b="0" i="1" lang="en-US" sz="1200" u="none" cap="none" strike="noStrike">
                <a:solidFill>
                  <a:schemeClr val="dk1"/>
                </a:solidFill>
                <a:latin typeface="Calibri"/>
                <a:ea typeface="Calibri"/>
                <a:cs typeface="Calibri"/>
                <a:sym typeface="Calibri"/>
              </a:rPr>
              <a:t>Used Technology</a:t>
            </a:r>
            <a:r>
              <a:rPr b="0" i="0" lang="en-US" sz="1200" u="none" cap="none" strike="noStrike">
                <a:solidFill>
                  <a:schemeClr val="dk1"/>
                </a:solidFill>
                <a:latin typeface="Calibri"/>
                <a:ea typeface="Calibri"/>
                <a:cs typeface="Calibri"/>
                <a:sym typeface="Calibri"/>
              </a:rPr>
              <a:t>: the team should know language or framework specific hurdles around potential vulnerabilities when not implemented properly.</a:t>
            </a:r>
            <a:endParaRPr/>
          </a:p>
          <a:p>
            <a:pPr indent="-342900" lvl="0" marL="342900" marR="0" rtl="0" algn="just">
              <a:spcBef>
                <a:spcPts val="0"/>
              </a:spcBef>
              <a:spcAft>
                <a:spcPts val="0"/>
              </a:spcAft>
              <a:buClr>
                <a:schemeClr val="dk1"/>
              </a:buClr>
              <a:buSzPts val="1200"/>
              <a:buFont typeface="Calibri"/>
              <a:buAutoNum type="arabicPeriod"/>
            </a:pPr>
            <a:r>
              <a:rPr b="0" i="1" lang="en-US" sz="1200" u="none" cap="none" strike="noStrike">
                <a:solidFill>
                  <a:schemeClr val="dk1"/>
                </a:solidFill>
                <a:latin typeface="Calibri"/>
                <a:ea typeface="Calibri"/>
                <a:cs typeface="Calibri"/>
                <a:sym typeface="Calibri"/>
              </a:rPr>
              <a:t>Security Tools and Processes</a:t>
            </a:r>
            <a:r>
              <a:rPr b="0" i="0" lang="en-US" sz="1200" u="none" cap="none" strike="noStrike">
                <a:solidFill>
                  <a:schemeClr val="dk1"/>
                </a:solidFill>
                <a:latin typeface="Calibri"/>
                <a:ea typeface="Calibri"/>
                <a:cs typeface="Calibri"/>
                <a:sym typeface="Calibri"/>
              </a:rPr>
              <a:t>: eventually the whole agile team should understand how to run security scans, how to test security communications, etc. Every task with changes to be required again should be documented for the rest of the team, and documentation on tasks should evolve when the tasks reoccurs. </a:t>
            </a:r>
            <a:endParaRPr/>
          </a:p>
        </p:txBody>
      </p:sp>
      <p:sp>
        <p:nvSpPr>
          <p:cNvPr id="348" name="Google Shape;34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58" name="Google Shape;35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DoD</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The definition of done explicitly defines to the team members what needs to be completed before closing an assigned epic or story. From a security point of view:</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Critical code should be reviewed by a senior or security SME (Subject Matter Expert)</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All code changes should be statically analyzed, and found defects addressed</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New and modified interfaces should be dynamically tested using scanners and fuzzers.</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New or modified dependencies (such as 3</a:t>
            </a:r>
            <a:r>
              <a:rPr b="0" baseline="30000" i="0" lang="en-US" sz="1200" u="none" cap="none" strike="noStrike">
                <a:solidFill>
                  <a:schemeClr val="dk1"/>
                </a:solidFill>
                <a:latin typeface="Calibri"/>
                <a:ea typeface="Calibri"/>
                <a:cs typeface="Calibri"/>
                <a:sym typeface="Calibri"/>
              </a:rPr>
              <a:t>rd</a:t>
            </a:r>
            <a:r>
              <a:rPr b="0" i="0" lang="en-US" sz="1200" u="none" cap="none" strike="noStrike">
                <a:solidFill>
                  <a:schemeClr val="dk1"/>
                </a:solidFill>
                <a:latin typeface="Calibri"/>
                <a:ea typeface="Calibri"/>
                <a:cs typeface="Calibri"/>
                <a:sym typeface="Calibri"/>
              </a:rPr>
              <a:t> party libraries) should be reviewed.</a:t>
            </a:r>
            <a:endParaRPr/>
          </a:p>
        </p:txBody>
      </p:sp>
      <p:sp>
        <p:nvSpPr>
          <p:cNvPr id="368" name="Google Shape;36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EOL components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Most products today rely on multiple third-party components. Each component should be reviewed in search for vulnerabilities and signals of being out-of-maintenance. The company keeps track of whitelisted and blacklisted projects so the analyzed does not need to be repeated across teams.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Factors while analyzing the health of a dependency are:</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User base (downloads, discussion posts quantity)</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Frequency of releases</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Known and patched vulnerabilities</a:t>
            </a:r>
            <a:endParaRPr/>
          </a:p>
        </p:txBody>
      </p:sp>
      <p:sp>
        <p:nvSpPr>
          <p:cNvPr id="378" name="Google Shape;37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8" name="Google Shape;38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SDL Kanban</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The security architect creates a storyboard or Kanban with all mandatory, required, and optional SDL activities. Those activities can be ordered by sprints, how they can be implemented, and ordered by importance and/or effort.</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Once this is prioritized together by the team, it should be captured in the product backlog itself. During this phase a standard questionnaire is used to dimension the SDL work for the release, for instance:</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Is the target release vehicle a major update or just contains minor maintenance changes?</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It the product architecture changed?</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Is there any change on dependencies?</a:t>
            </a:r>
            <a:endParaRPr/>
          </a:p>
          <a:p>
            <a:pPr indent="-342900" lvl="0" marL="342900" marR="0" rtl="0" algn="just">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Is any new PII information being handled at the product?</a:t>
            </a:r>
            <a:endParaRPr/>
          </a:p>
        </p:txBody>
      </p:sp>
      <p:sp>
        <p:nvSpPr>
          <p:cNvPr id="398" name="Google Shape;39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08" name="Google Shape;40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PIA</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Feature review from privacy point of view. Detailed documentation of information being collected, persisted and ship to cloud-based services if that is the case. Also details about how long the information will be stored and documentation on how to delete them if required.</a:t>
            </a:r>
            <a:endParaRPr/>
          </a:p>
        </p:txBody>
      </p:sp>
      <p:sp>
        <p:nvSpPr>
          <p:cNvPr id="418" name="Google Shape;41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1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28" name="Google Shape;42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2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Security Plan</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A security plan documents targeted tasks (also non-targeted ones) after prioritizing and ranking requirements. All tasks in scope are then added to the backlog thru user stories. The security plan should include user stories towards maintaining or increasing the product security maturity level.</a:t>
            </a:r>
            <a:endParaRPr b="0" i="0" sz="1200" u="none" cap="none" strike="noStrike">
              <a:solidFill>
                <a:schemeClr val="dk1"/>
              </a:solidFill>
              <a:latin typeface="Constantia"/>
              <a:ea typeface="Constantia"/>
              <a:cs typeface="Constantia"/>
              <a:sym typeface="Constantia"/>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Architecture and Design Security Analysis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A security architecture review fully documents the product’s architecture. This architecture review is then used to produce the Security Design Review and Threat Model. These help to identify possible attack vectors early in the product development lifecycle before design. The security architecture review is intended to be a starting point to build security into the product.</a:t>
            </a:r>
            <a:endParaRPr/>
          </a:p>
        </p:txBody>
      </p:sp>
      <p:sp>
        <p:nvSpPr>
          <p:cNvPr id="438" name="Google Shape;43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2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Threat Modeling</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A threat model uses the security architecture to identify all possible attack vectors. The attack vectors that exposer areas of potential security exploitation weaknesses (a.k.a. vulnerabilities) are then addressed by defining countermeasures to prevent, or mitigate the effects of, threats to the system early in the design phase. Threat models are used to prioritize the threat/attack vector based on risk and business requirements.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To identify those weaknesses, many methodologies can be applied, among them STRIDE is widely used for this purpose. </a:t>
            </a:r>
            <a:endParaRPr/>
          </a:p>
          <a:p>
            <a:pPr indent="0" lvl="0" marL="0" marR="0" rtl="0" algn="just">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STRIDE means </a:t>
            </a:r>
            <a:r>
              <a:rPr b="1" i="0" lang="en-US" sz="1200" u="none" cap="none" strike="noStrike">
                <a:solidFill>
                  <a:schemeClr val="dk1"/>
                </a:solidFill>
                <a:latin typeface="Calibri"/>
                <a:ea typeface="Calibri"/>
                <a:cs typeface="Calibri"/>
                <a:sym typeface="Calibri"/>
              </a:rPr>
              <a:t>S</a:t>
            </a:r>
            <a:r>
              <a:rPr b="0" i="0" lang="en-US" sz="1200" u="none" cap="none" strike="noStrike">
                <a:solidFill>
                  <a:schemeClr val="dk1"/>
                </a:solidFill>
                <a:latin typeface="Calibri"/>
                <a:ea typeface="Calibri"/>
                <a:cs typeface="Calibri"/>
                <a:sym typeface="Calibri"/>
              </a:rPr>
              <a:t>poofing, </a:t>
            </a:r>
            <a:r>
              <a:rPr b="1" i="0" lang="en-US" sz="1200" u="none" cap="none" strike="noStrike">
                <a:solidFill>
                  <a:schemeClr val="dk1"/>
                </a:solidFill>
                <a:latin typeface="Calibri"/>
                <a:ea typeface="Calibri"/>
                <a:cs typeface="Calibri"/>
                <a:sym typeface="Calibri"/>
              </a:rPr>
              <a:t>T</a:t>
            </a:r>
            <a:r>
              <a:rPr b="0" i="0" lang="en-US" sz="1200" u="none" cap="none" strike="noStrike">
                <a:solidFill>
                  <a:schemeClr val="dk1"/>
                </a:solidFill>
                <a:latin typeface="Calibri"/>
                <a:ea typeface="Calibri"/>
                <a:cs typeface="Calibri"/>
                <a:sym typeface="Calibri"/>
              </a:rPr>
              <a:t>ampering, </a:t>
            </a:r>
            <a:r>
              <a:rPr b="1" i="0" lang="en-US" sz="1200" u="none" cap="none" strike="noStrike">
                <a:solidFill>
                  <a:schemeClr val="dk1"/>
                </a:solidFill>
                <a:latin typeface="Calibri"/>
                <a:ea typeface="Calibri"/>
                <a:cs typeface="Calibri"/>
                <a:sym typeface="Calibri"/>
              </a:rPr>
              <a:t>R</a:t>
            </a:r>
            <a:r>
              <a:rPr b="0" i="0" lang="en-US" sz="1200" u="none" cap="none" strike="noStrike">
                <a:solidFill>
                  <a:schemeClr val="dk1"/>
                </a:solidFill>
                <a:latin typeface="Calibri"/>
                <a:ea typeface="Calibri"/>
                <a:cs typeface="Calibri"/>
                <a:sym typeface="Calibri"/>
              </a:rPr>
              <a:t>epudiation, </a:t>
            </a:r>
            <a:r>
              <a:rPr b="1" i="0" lang="en-US" sz="1200" u="none" cap="none" strike="noStrike">
                <a:solidFill>
                  <a:schemeClr val="dk1"/>
                </a:solidFill>
                <a:latin typeface="Calibri"/>
                <a:ea typeface="Calibri"/>
                <a:cs typeface="Calibri"/>
                <a:sym typeface="Calibri"/>
              </a:rPr>
              <a:t>I</a:t>
            </a:r>
            <a:r>
              <a:rPr b="0" i="0" lang="en-US" sz="1200" u="none" cap="none" strike="noStrike">
                <a:solidFill>
                  <a:schemeClr val="dk1"/>
                </a:solidFill>
                <a:latin typeface="Calibri"/>
                <a:ea typeface="Calibri"/>
                <a:cs typeface="Calibri"/>
                <a:sym typeface="Calibri"/>
              </a:rPr>
              <a:t>nformation Disclosure, </a:t>
            </a:r>
            <a:r>
              <a:rPr b="1" i="0" lang="en-US" sz="1200" u="none" cap="none" strike="noStrike">
                <a:solidFill>
                  <a:schemeClr val="dk1"/>
                </a:solidFill>
                <a:latin typeface="Calibri"/>
                <a:ea typeface="Calibri"/>
                <a:cs typeface="Calibri"/>
                <a:sym typeface="Calibri"/>
              </a:rPr>
              <a:t>D</a:t>
            </a:r>
            <a:r>
              <a:rPr b="0" i="0" lang="en-US" sz="1200" u="none" cap="none" strike="noStrike">
                <a:solidFill>
                  <a:schemeClr val="dk1"/>
                </a:solidFill>
                <a:latin typeface="Calibri"/>
                <a:ea typeface="Calibri"/>
                <a:cs typeface="Calibri"/>
                <a:sym typeface="Calibri"/>
              </a:rPr>
              <a:t>enial of Service and </a:t>
            </a:r>
            <a:r>
              <a:rPr b="1" i="0" lang="en-US" sz="1200" u="none" cap="none" strike="noStrike">
                <a:solidFill>
                  <a:schemeClr val="dk1"/>
                </a:solidFill>
                <a:latin typeface="Calibri"/>
                <a:ea typeface="Calibri"/>
                <a:cs typeface="Calibri"/>
                <a:sym typeface="Calibri"/>
              </a:rPr>
              <a:t>E</a:t>
            </a:r>
            <a:r>
              <a:rPr b="0" i="0" lang="en-US" sz="1200" u="none" cap="none" strike="noStrike">
                <a:solidFill>
                  <a:schemeClr val="dk1"/>
                </a:solidFill>
                <a:latin typeface="Calibri"/>
                <a:ea typeface="Calibri"/>
                <a:cs typeface="Calibri"/>
                <a:sym typeface="Calibri"/>
              </a:rPr>
              <a:t>levation of Privilege. Can be used to identify new threats answering typical questions around each component (or new integration).</a:t>
            </a:r>
            <a:endParaRPr/>
          </a:p>
        </p:txBody>
      </p:sp>
      <p:sp>
        <p:nvSpPr>
          <p:cNvPr id="448" name="Google Shape;44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2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58" name="Google Shape;458;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2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Secure Coding Standards</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Ensure secure coding standards and best practices are used throughout the development of the product.</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One way to achieve that is trainings the development team and adding plug-ins with custom information to the development IDE.</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{Tools}</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Static Analysis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Static analysis is a method of examining software for vulnerabilities at compile and/or build-time, reporting potential defects in source code. The analysis searches the code for known weaknesses such as buffer overflows, null pointer exceptions, among others.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{Tools}</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Threat Modeling</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On this phase we recommend looking again the Threat Model in order to find new changes, missing vectors due to design changes.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We found that a threat model update on this phase also can be useful to make because architecture changes can be in place due to unexpected conditions or requirement changes.</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New Tools Evaluation</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In a mature development team, multiple tools can be integrated during the development pipeline. All tools already implemented in the CI/CD process helps at the beginning to get new findings and then to keep the quality code standards.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Every day new tools are created and shared into the market. Testing or implementing those tools helps not only to get new findings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68" name="Google Shape;46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2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78" name="Google Shape;47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p2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Dynamic Analysis</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Dynamic analysis tools find vulnerabilities in the binary executables and other runtimes, like Web applications at run-time, by executing the code over multiple test cases, reporting actual defects.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Most dynamic solutions test only exposed HTTP and HTML interfaces of Web-enabled applications, they’re also called Web Application Scanning.</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{Tools}</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Interactive Analysis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Interactive analysis is a different form to test your application security that stems from a combination between dynamic and static analysis technologies. This approach analyzes leverages information from inside the running application, including runtime requests, data flow, control flow, libraries, and connections, to find vulnerabilities.</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88" name="Google Shape;48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2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Fuzz Testing</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Fuzz testing or “fuzzing” is a subset of dynamic analysis. It finds vulnerabilities and system crashes in the running binary executables by probing all inputs, network protocols, and file formats with intentionally invalid data. It permutates the packet boundaries with illegal formats to see if the running program will trigger an error condition or fault. These error conditions can lead to exploitable vulnerabilities. </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Manual Code Review</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Security-focused manual code reviews involve humans to search for and find vulnerabilities and weaknesses in the source code.</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Code review it’s a fundamental step when a developer wants to add his own code to the main repository. Github has his own Code Review tool and it’s widely used cross all development teams. CodeCollaborator helps to accomplish the objective and has the capability to integrate with other versioning software like SVN.</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98" name="Google Shape;49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2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Vulnerability Scan</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A vulnerability scanner is a tool used to find known vulnerabilities and exposures in a binary executable and the environment to which it is deployed and runs.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This stage where most of the tools can be found. The most used ones are based on environment scanner like OpenVAS by OWASP, Nessus and Nexpose.</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Penetration Test</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Pen testing requires sophisticated use of tools by human analysts to find and then prove vulnerabilities in executables and the environment in which they run.</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On this stage mostly, custom scripts should be implemented and integrated with common tools and frameworks like Nmap, Metasploit.</a:t>
            </a:r>
            <a:endParaRPr/>
          </a:p>
          <a:p>
            <a:pPr indent="0" lvl="0" marL="0" marR="0" rtl="0" algn="just">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08" name="Google Shape;508;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2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18" name="Google Shape;518;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p2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Conduct Final Security Review</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After the development a testing conduct a final security review helps to summarize and improve all security controls made during the development phase. </a:t>
            </a:r>
            <a:endParaRPr/>
          </a:p>
          <a:p>
            <a:pPr indent="0" lvl="0" marL="0" marR="0" rtl="0" algn="l">
              <a:lnSpc>
                <a:spcPct val="9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Retrospective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retrospective review, from a security related perspective is useful. During this meeting, new tools can be discussed, how to track security tasks, know what was useless during the process, what can be improved or modified, what can be a good thing to start doing.</a:t>
            </a:r>
            <a:endParaRPr/>
          </a:p>
          <a:p>
            <a:pPr indent="0" lvl="0" marL="0" marR="0" rtl="0" algn="l">
              <a:lnSpc>
                <a:spcPct val="9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28" name="Google Shape;528;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67" name="Google Shape;26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3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38" name="Google Shape;53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3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PSIRT</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It’s very common that new vulnerabilities appear once the product is running in production. You can either document the vulnerabilities and their impact, and/or implement changes fixing the vulnerability,</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A Security Bulletin is a document where the vulnerabilities are described and analyzed by the security experts. In this document information related to the vulnerabilities such as vulnerability ID, widely known as CVE, their impact on the software using an attack vector known as CVSS, and if it’s a workaround or software fix update.</a:t>
            </a:r>
            <a:endParaRPr/>
          </a:p>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 Post-Release Certifications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We have undergone multiple independently product certifications, as they are required by many verticals in the financial and aerospace industries.</a:t>
            </a:r>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{FIPS, CC, FedRamp}</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48" name="Google Shape;548;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3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58" name="Google Shape;55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3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68" name="Google Shape;568;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3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3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77" name="Google Shape;27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1200" u="none" cap="none" strike="noStrike">
                <a:solidFill>
                  <a:schemeClr val="dk1"/>
                </a:solidFill>
                <a:latin typeface="Constantia"/>
                <a:ea typeface="Constantia"/>
                <a:cs typeface="Constantia"/>
                <a:sym typeface="Constantia"/>
              </a:rPr>
              <a:t>= </a:t>
            </a:r>
            <a:r>
              <a:rPr b="1" i="0" lang="en-US" sz="1200" u="none" cap="none" strike="noStrike">
                <a:solidFill>
                  <a:schemeClr val="dk1"/>
                </a:solidFill>
                <a:latin typeface="Constantia"/>
                <a:ea typeface="Constantia"/>
                <a:cs typeface="Constantia"/>
                <a:sym typeface="Constantia"/>
              </a:rPr>
              <a:t>Software Security</a:t>
            </a:r>
            <a:endParaRPr b="0" i="0" sz="1200" u="none" cap="none" strike="noStrike">
              <a:solidFill>
                <a:schemeClr val="dk1"/>
              </a:solidFill>
              <a:latin typeface="Constantia"/>
              <a:ea typeface="Constantia"/>
              <a:cs typeface="Constantia"/>
              <a:sym typeface="Constantia"/>
            </a:endParaRPr>
          </a:p>
          <a:p>
            <a:pPr indent="0" lvl="0" marL="0" marR="0" rtl="0" algn="just">
              <a:spcBef>
                <a:spcPts val="0"/>
              </a:spcBef>
              <a:spcAft>
                <a:spcPts val="0"/>
              </a:spcAft>
              <a:buNone/>
            </a:pPr>
            <a:r>
              <a:rPr b="0" i="0" lang="en-US" sz="1200" u="none" cap="none" strike="noStrike">
                <a:solidFill>
                  <a:schemeClr val="dk1"/>
                </a:solidFill>
                <a:latin typeface="Constantia"/>
                <a:ea typeface="Constantia"/>
                <a:cs typeface="Constantia"/>
                <a:sym typeface="Constantia"/>
              </a:rPr>
              <a:t>Software security is the idea of developing software so that it continues to function correctly under malicious attacks of vulnerabilities. Security is necessary to provide integrity, authentication and availability as non-functional requirements.</a:t>
            </a:r>
            <a:endParaRPr/>
          </a:p>
        </p:txBody>
      </p:sp>
      <p:sp>
        <p:nvSpPr>
          <p:cNvPr id="287" name="Google Shape;28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1200" u="none" cap="none" strike="noStrike">
                <a:solidFill>
                  <a:schemeClr val="dk1"/>
                </a:solidFill>
                <a:latin typeface="Constantia"/>
                <a:ea typeface="Constantia"/>
                <a:cs typeface="Constantia"/>
                <a:sym typeface="Constantia"/>
              </a:rPr>
              <a:t>= Agile SDLC</a:t>
            </a:r>
            <a:endParaRPr/>
          </a:p>
          <a:p>
            <a:pPr indent="0" lvl="0" marL="0" marR="0" rtl="0" algn="just">
              <a:spcBef>
                <a:spcPts val="0"/>
              </a:spcBef>
              <a:spcAft>
                <a:spcPts val="0"/>
              </a:spcAft>
              <a:buNone/>
            </a:pPr>
            <a:r>
              <a:rPr b="0" i="0" lang="en-US" sz="1200" u="none" cap="none" strike="noStrike">
                <a:solidFill>
                  <a:schemeClr val="dk1"/>
                </a:solidFill>
                <a:latin typeface="Constantia"/>
                <a:ea typeface="Constantia"/>
                <a:cs typeface="Constantia"/>
                <a:sym typeface="Constantia"/>
              </a:rPr>
              <a:t>Any project that involves a change to the architecture of the product is required to go through a security architecture review. The proposed architectural changes are analyzed for security requirements, as well as analyzed within the whole of the architecture of the product for each change’s security implications. A threat model is created or updated. The output of this analysis will typically be the security requirements that must be folded into the design that will be implemented. An architecture review may be a discreet event or may be accomplished iteratively as the architecture progresses (Agile).</a:t>
            </a:r>
            <a:endParaRPr/>
          </a:p>
          <a:p>
            <a:pPr indent="0" lvl="0" marL="0" marR="0" rtl="0" algn="just">
              <a:spcBef>
                <a:spcPts val="0"/>
              </a:spcBef>
              <a:spcAft>
                <a:spcPts val="0"/>
              </a:spcAft>
              <a:buNone/>
            </a:pPr>
            <a:r>
              <a:rPr b="0" i="0" lang="en-US" sz="1200" u="none" cap="none" strike="noStrike">
                <a:solidFill>
                  <a:schemeClr val="dk1"/>
                </a:solidFill>
                <a:latin typeface="Constantia"/>
                <a:ea typeface="Constantia"/>
                <a:cs typeface="Constantia"/>
                <a:sym typeface="Constantia"/>
              </a:rPr>
              <a:t>The Agile SDL requires that designs that contain security features or effects are reviewed to make sure that security requirements will be built correctly. The Security Architect signs off when the design meets expectations. All functional items, including security design elements, are included in the thorough functional test plan. Like architectural reviews, a design review may be a discreet event or may be accomplished iteratively when design work occurs (Agile).</a:t>
            </a:r>
            <a:endParaRPr/>
          </a:p>
          <a:p>
            <a:pPr indent="0" lvl="0" marL="0" marR="0" rtl="0" algn="just">
              <a:spcBef>
                <a:spcPts val="0"/>
              </a:spcBef>
              <a:spcAft>
                <a:spcPts val="0"/>
              </a:spcAft>
              <a:buNone/>
            </a:pPr>
            <a:r>
              <a:rPr b="0" i="0" lang="en-US" sz="1200" u="none" cap="none" strike="noStrike">
                <a:solidFill>
                  <a:schemeClr val="dk1"/>
                </a:solidFill>
                <a:latin typeface="Constantia"/>
                <a:ea typeface="Constantia"/>
                <a:cs typeface="Constantia"/>
                <a:sym typeface="Constantia"/>
              </a:rPr>
              <a:t>In tandem with architecture and design reviews, privacy reviews are conducted. A Privacy Impact Assessment (PIA) is performed to determine if any additional privacy activities are required to protect personal data. Privacy reviews cover the whole lifecycle of personal data and often extend beyond the product collecting the data and include backend systems and infrastructure.</a:t>
            </a:r>
            <a:endParaRPr/>
          </a:p>
          <a:p>
            <a:pPr indent="0" lvl="0" marL="0" marR="0" rtl="0" algn="just">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7" name="Google Shape;29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08" name="Google Shape;30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A Security Maturity Model applied to SDL is a multi-layered measurement approach that can be applied to any product to understand security practices. Is not different from other maturity models but having security-related practices as the focus.</a:t>
            </a:r>
            <a:endParaRPr b="0" i="0" sz="1200" u="none" cap="none" strike="noStrike">
              <a:solidFill>
                <a:schemeClr val="dk1"/>
              </a:solidFill>
              <a:latin typeface="Constantia"/>
              <a:ea typeface="Constantia"/>
              <a:cs typeface="Constantia"/>
              <a:sym typeface="Constantia"/>
            </a:endParaRPr>
          </a:p>
          <a:p>
            <a:pPr indent="0" lvl="0" marL="0" marR="0" rtl="0" algn="l">
              <a:lnSpc>
                <a:spcPct val="9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200" u="none" cap="none" strike="noStrike">
                <a:solidFill>
                  <a:schemeClr val="dk1"/>
                </a:solidFill>
                <a:latin typeface="Calibri"/>
                <a:ea typeface="Calibri"/>
                <a:cs typeface="Calibri"/>
                <a:sym typeface="Calibri"/>
              </a:rPr>
              <a:t>The McAfee Product Security Maturity Model is how McAfee evaluates developing team's work and procedure related to implemented tasks, activities and findings before, during and after the development process. The McAfee's PSMM covers around 16 topics which are evaluated in all aspects related to secure development, since new initial requirements are defined, architecture and design of new changes are reviewed, the whole process is monitored, and final checks are executed</a:t>
            </a:r>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Security Definition of Done (DoD) / Security Requirements Plan</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Security Architecture Review</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Security Design Review</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Threat Modeling</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Security Testing</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Static Analysis</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Dynamic Analysis (Web Apps)</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Fuzz Testing</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Vulnerability Scan</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Penetration Testing</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Manual Code Review</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Secure Coding Standards</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Open Source and 3</a:t>
            </a:r>
            <a:r>
              <a:rPr b="0" baseline="30000" i="0" lang="en-US" sz="1200" u="none" cap="none" strike="noStrike">
                <a:solidFill>
                  <a:schemeClr val="dk1"/>
                </a:solidFill>
                <a:latin typeface="Constantia"/>
                <a:ea typeface="Constantia"/>
                <a:cs typeface="Constantia"/>
                <a:sym typeface="Constantia"/>
              </a:rPr>
              <a:t>rd</a:t>
            </a:r>
            <a:r>
              <a:rPr b="0" i="0" lang="en-US" sz="1200" u="none" cap="none" strike="noStrike">
                <a:solidFill>
                  <a:schemeClr val="dk1"/>
                </a:solidFill>
                <a:latin typeface="Constantia"/>
                <a:ea typeface="Constantia"/>
                <a:cs typeface="Constantia"/>
                <a:sym typeface="Constantia"/>
              </a:rPr>
              <a:t> Party Libraries</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License and Vendor Management</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 Privacy</a:t>
            </a:r>
            <a:endParaRPr/>
          </a:p>
          <a:p>
            <a:pPr indent="0" lvl="0" marL="0" marR="0" rtl="0" algn="l">
              <a:spcBef>
                <a:spcPts val="0"/>
              </a:spcBef>
              <a:spcAft>
                <a:spcPts val="0"/>
              </a:spcAft>
              <a:buNone/>
            </a:pPr>
            <a:r>
              <a:rPr b="0" i="0" lang="en-US" sz="1200" u="none" cap="none" strike="noStrike">
                <a:solidFill>
                  <a:schemeClr val="dk1"/>
                </a:solidFill>
                <a:latin typeface="Constantia"/>
                <a:ea typeface="Constantia"/>
                <a:cs typeface="Constantia"/>
                <a:sym typeface="Constantia"/>
              </a:rPr>
              <a:t>Operating Environment</a:t>
            </a:r>
            <a:endParaRPr/>
          </a:p>
          <a:p>
            <a:pPr indent="0" lvl="0" marL="0" marR="0" rtl="0" algn="just">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18" name="Google Shape;31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8" name="Google Shape;32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p:nvPr/>
        </p:nvSpPr>
        <p:spPr>
          <a:xfrm>
            <a:off x="0" y="5027613"/>
            <a:ext cx="4046538" cy="1828800"/>
          </a:xfrm>
          <a:custGeom>
            <a:rect b="b" l="l" r="r" t="t"/>
            <a:pathLst>
              <a:path extrusionOk="0" h="576" w="1275">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rgbClr val="EEF2B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 name="Google Shape;18;p2"/>
          <p:cNvSpPr/>
          <p:nvPr/>
        </p:nvSpPr>
        <p:spPr>
          <a:xfrm>
            <a:off x="0" y="5138738"/>
            <a:ext cx="3687763" cy="1717675"/>
          </a:xfrm>
          <a:custGeom>
            <a:rect b="b" l="l" r="r" t="t"/>
            <a:pathLst>
              <a:path extrusionOk="0" h="541" w="1162">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rgbClr val="D0600B"/>
              </a:gs>
              <a:gs pos="37000">
                <a:srgbClr val="F3842E"/>
              </a:gs>
              <a:gs pos="100000">
                <a:srgbClr val="F59349"/>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9" name="Google Shape;19;p2"/>
          <p:cNvGrpSpPr/>
          <p:nvPr/>
        </p:nvGrpSpPr>
        <p:grpSpPr>
          <a:xfrm>
            <a:off x="-7620" y="5268913"/>
            <a:ext cx="2498725" cy="1612900"/>
            <a:chOff x="0" y="5268913"/>
            <a:chExt cx="2498725" cy="1612900"/>
          </a:xfrm>
        </p:grpSpPr>
        <p:sp>
          <p:nvSpPr>
            <p:cNvPr id="20" name="Google Shape;20;p2"/>
            <p:cNvSpPr/>
            <p:nvPr/>
          </p:nvSpPr>
          <p:spPr>
            <a:xfrm>
              <a:off x="69850" y="6796088"/>
              <a:ext cx="0" cy="3175"/>
            </a:xfrm>
            <a:custGeom>
              <a:rect b="b" l="l" r="r" t="t"/>
              <a:pathLst>
                <a:path extrusionOk="0" h="1" w="120000">
                  <a:moveTo>
                    <a:pt x="0" y="0"/>
                  </a:moveTo>
                  <a:cubicBezTo>
                    <a:pt x="0" y="0"/>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1" name="Google Shape;21;p2"/>
            <p:cNvSpPr/>
            <p:nvPr/>
          </p:nvSpPr>
          <p:spPr>
            <a:xfrm>
              <a:off x="152400" y="5976938"/>
              <a:ext cx="3175" cy="0"/>
            </a:xfrm>
            <a:custGeom>
              <a:rect b="b" l="l" r="r" t="t"/>
              <a:pathLst>
                <a:path extrusionOk="0" h="120000" w="1">
                  <a:moveTo>
                    <a:pt x="1" y="0"/>
                  </a:moveTo>
                  <a:cubicBezTo>
                    <a:pt x="1" y="0"/>
                    <a:pt x="1" y="0"/>
                    <a:pt x="1" y="0"/>
                  </a:cubicBezTo>
                  <a:cubicBezTo>
                    <a:pt x="0" y="0"/>
                    <a:pt x="0"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 name="Google Shape;22;p2"/>
            <p:cNvSpPr/>
            <p:nvPr/>
          </p:nvSpPr>
          <p:spPr>
            <a:xfrm>
              <a:off x="495300" y="6773863"/>
              <a:ext cx="25400" cy="12700"/>
            </a:xfrm>
            <a:custGeom>
              <a:rect b="b" l="l" r="r" t="t"/>
              <a:pathLst>
                <a:path extrusionOk="0" h="4" w="8">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3" name="Google Shape;23;p2"/>
            <p:cNvSpPr/>
            <p:nvPr/>
          </p:nvSpPr>
          <p:spPr>
            <a:xfrm>
              <a:off x="1939925" y="6805613"/>
              <a:ext cx="15875" cy="12700"/>
            </a:xfrm>
            <a:custGeom>
              <a:rect b="b" l="l" r="r" t="t"/>
              <a:pathLst>
                <a:path extrusionOk="0" h="4" w="5">
                  <a:moveTo>
                    <a:pt x="4" y="4"/>
                  </a:moveTo>
                  <a:cubicBezTo>
                    <a:pt x="5" y="1"/>
                    <a:pt x="4" y="0"/>
                    <a:pt x="1" y="1"/>
                  </a:cubicBezTo>
                  <a:cubicBezTo>
                    <a:pt x="3" y="3"/>
                    <a:pt x="0" y="3"/>
                    <a:pt x="4"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4" name="Google Shape;24;p2"/>
            <p:cNvSpPr/>
            <p:nvPr/>
          </p:nvSpPr>
          <p:spPr>
            <a:xfrm>
              <a:off x="2019300" y="6805613"/>
              <a:ext cx="34925" cy="22225"/>
            </a:xfrm>
            <a:custGeom>
              <a:rect b="b" l="l" r="r" t="t"/>
              <a:pathLst>
                <a:path extrusionOk="0" h="7" w="11">
                  <a:moveTo>
                    <a:pt x="2" y="7"/>
                  </a:moveTo>
                  <a:cubicBezTo>
                    <a:pt x="4" y="5"/>
                    <a:pt x="11" y="5"/>
                    <a:pt x="10" y="1"/>
                  </a:cubicBezTo>
                  <a:cubicBezTo>
                    <a:pt x="7" y="0"/>
                    <a:pt x="0" y="3"/>
                    <a:pt x="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5" name="Google Shape;25;p2"/>
            <p:cNvSpPr/>
            <p:nvPr/>
          </p:nvSpPr>
          <p:spPr>
            <a:xfrm>
              <a:off x="2108200" y="6827838"/>
              <a:ext cx="34925" cy="22225"/>
            </a:xfrm>
            <a:custGeom>
              <a:rect b="b" l="l" r="r" t="t"/>
              <a:pathLst>
                <a:path extrusionOk="0" h="7" w="11">
                  <a:moveTo>
                    <a:pt x="11" y="1"/>
                  </a:moveTo>
                  <a:cubicBezTo>
                    <a:pt x="0" y="0"/>
                    <a:pt x="8" y="7"/>
                    <a:pt x="10" y="6"/>
                  </a:cubicBezTo>
                  <a:cubicBezTo>
                    <a:pt x="6" y="4"/>
                    <a:pt x="11" y="2"/>
                    <a:pt x="11"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6" name="Google Shape;26;p2"/>
            <p:cNvSpPr/>
            <p:nvPr/>
          </p:nvSpPr>
          <p:spPr>
            <a:xfrm>
              <a:off x="1387475" y="6789738"/>
              <a:ext cx="28575" cy="19050"/>
            </a:xfrm>
            <a:custGeom>
              <a:rect b="b" l="l" r="r" t="t"/>
              <a:pathLst>
                <a:path extrusionOk="0" h="6" w="9">
                  <a:moveTo>
                    <a:pt x="7" y="5"/>
                  </a:moveTo>
                  <a:cubicBezTo>
                    <a:pt x="7" y="3"/>
                    <a:pt x="9" y="1"/>
                    <a:pt x="8" y="0"/>
                  </a:cubicBezTo>
                  <a:cubicBezTo>
                    <a:pt x="7" y="0"/>
                    <a:pt x="0" y="4"/>
                    <a:pt x="1" y="4"/>
                  </a:cubicBezTo>
                  <a:cubicBezTo>
                    <a:pt x="5" y="6"/>
                    <a:pt x="3" y="5"/>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7" name="Google Shape;27;p2"/>
            <p:cNvSpPr/>
            <p:nvPr/>
          </p:nvSpPr>
          <p:spPr>
            <a:xfrm>
              <a:off x="346075" y="595471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8" name="Google Shape;28;p2"/>
            <p:cNvSpPr/>
            <p:nvPr/>
          </p:nvSpPr>
          <p:spPr>
            <a:xfrm>
              <a:off x="1755775" y="6792913"/>
              <a:ext cx="19050" cy="15875"/>
            </a:xfrm>
            <a:custGeom>
              <a:rect b="b" l="l" r="r" t="t"/>
              <a:pathLst>
                <a:path extrusionOk="0" h="5" w="6">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9" name="Google Shape;29;p2"/>
            <p:cNvSpPr/>
            <p:nvPr/>
          </p:nvSpPr>
          <p:spPr>
            <a:xfrm>
              <a:off x="31750" y="6208713"/>
              <a:ext cx="15875" cy="12700"/>
            </a:xfrm>
            <a:custGeom>
              <a:rect b="b" l="l" r="r" t="t"/>
              <a:pathLst>
                <a:path extrusionOk="0" h="4" w="5">
                  <a:moveTo>
                    <a:pt x="5" y="2"/>
                  </a:moveTo>
                  <a:cubicBezTo>
                    <a:pt x="5" y="0"/>
                    <a:pt x="0" y="0"/>
                    <a:pt x="1" y="4"/>
                  </a:cubicBezTo>
                  <a:cubicBezTo>
                    <a:pt x="3" y="4"/>
                    <a:pt x="4" y="3"/>
                    <a:pt x="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0" name="Google Shape;30;p2"/>
            <p:cNvSpPr/>
            <p:nvPr/>
          </p:nvSpPr>
          <p:spPr>
            <a:xfrm>
              <a:off x="6350" y="64436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1" name="Google Shape;31;p2"/>
            <p:cNvSpPr/>
            <p:nvPr/>
          </p:nvSpPr>
          <p:spPr>
            <a:xfrm>
              <a:off x="6350" y="6345238"/>
              <a:ext cx="22225" cy="53975"/>
            </a:xfrm>
            <a:custGeom>
              <a:rect b="b" l="l" r="r" t="t"/>
              <a:pathLst>
                <a:path extrusionOk="0" h="17" w="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2" name="Google Shape;32;p2"/>
            <p:cNvSpPr/>
            <p:nvPr/>
          </p:nvSpPr>
          <p:spPr>
            <a:xfrm>
              <a:off x="6350" y="6259513"/>
              <a:ext cx="9525" cy="19050"/>
            </a:xfrm>
            <a:custGeom>
              <a:rect b="b" l="l" r="r" t="t"/>
              <a:pathLst>
                <a:path extrusionOk="0" h="6" w="3">
                  <a:moveTo>
                    <a:pt x="0" y="1"/>
                  </a:moveTo>
                  <a:cubicBezTo>
                    <a:pt x="0" y="6"/>
                    <a:pt x="0" y="6"/>
                    <a:pt x="0" y="6"/>
                  </a:cubicBezTo>
                  <a:cubicBezTo>
                    <a:pt x="3" y="1"/>
                    <a:pt x="2"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 name="Google Shape;33;p2"/>
            <p:cNvSpPr/>
            <p:nvPr/>
          </p:nvSpPr>
          <p:spPr>
            <a:xfrm>
              <a:off x="34925" y="6297613"/>
              <a:ext cx="38100" cy="57150"/>
            </a:xfrm>
            <a:custGeom>
              <a:rect b="b" l="l" r="r" t="t"/>
              <a:pathLst>
                <a:path extrusionOk="0" h="18" w="12">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4" name="Google Shape;34;p2"/>
            <p:cNvSpPr/>
            <p:nvPr/>
          </p:nvSpPr>
          <p:spPr>
            <a:xfrm>
              <a:off x="73025" y="6402388"/>
              <a:ext cx="15875" cy="9525"/>
            </a:xfrm>
            <a:custGeom>
              <a:rect b="b" l="l" r="r" t="t"/>
              <a:pathLst>
                <a:path extrusionOk="0" h="3" w="5">
                  <a:moveTo>
                    <a:pt x="4" y="0"/>
                  </a:moveTo>
                  <a:cubicBezTo>
                    <a:pt x="5" y="0"/>
                    <a:pt x="0" y="1"/>
                    <a:pt x="0" y="1"/>
                  </a:cubicBezTo>
                  <a:cubicBezTo>
                    <a:pt x="0" y="3"/>
                    <a:pt x="5" y="2"/>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5" name="Google Shape;35;p2"/>
            <p:cNvSpPr/>
            <p:nvPr/>
          </p:nvSpPr>
          <p:spPr>
            <a:xfrm>
              <a:off x="47625" y="6173788"/>
              <a:ext cx="12700" cy="15875"/>
            </a:xfrm>
            <a:custGeom>
              <a:rect b="b" l="l" r="r" t="t"/>
              <a:pathLst>
                <a:path extrusionOk="0" h="5" w="4">
                  <a:moveTo>
                    <a:pt x="4" y="2"/>
                  </a:moveTo>
                  <a:cubicBezTo>
                    <a:pt x="3" y="1"/>
                    <a:pt x="2" y="0"/>
                    <a:pt x="1" y="0"/>
                  </a:cubicBezTo>
                  <a:cubicBezTo>
                    <a:pt x="0" y="1"/>
                    <a:pt x="0" y="3"/>
                    <a:pt x="1" y="5"/>
                  </a:cubicBezTo>
                  <a:cubicBezTo>
                    <a:pt x="2" y="4"/>
                    <a:pt x="3" y="3"/>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6" name="Google Shape;36;p2"/>
            <p:cNvSpPr/>
            <p:nvPr/>
          </p:nvSpPr>
          <p:spPr>
            <a:xfrm>
              <a:off x="3175" y="6491288"/>
              <a:ext cx="101600" cy="133350"/>
            </a:xfrm>
            <a:custGeom>
              <a:rect b="b" l="l" r="r" t="t"/>
              <a:pathLst>
                <a:path extrusionOk="0" h="42" w="3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7" name="Google Shape;37;p2"/>
            <p:cNvSpPr/>
            <p:nvPr/>
          </p:nvSpPr>
          <p:spPr>
            <a:xfrm>
              <a:off x="12700" y="6230938"/>
              <a:ext cx="25400" cy="34925"/>
            </a:xfrm>
            <a:custGeom>
              <a:rect b="b" l="l" r="r" t="t"/>
              <a:pathLst>
                <a:path extrusionOk="0" h="11" w="8">
                  <a:moveTo>
                    <a:pt x="8" y="0"/>
                  </a:moveTo>
                  <a:cubicBezTo>
                    <a:pt x="6" y="1"/>
                    <a:pt x="4" y="1"/>
                    <a:pt x="2" y="1"/>
                  </a:cubicBezTo>
                  <a:cubicBezTo>
                    <a:pt x="3" y="3"/>
                    <a:pt x="2" y="4"/>
                    <a:pt x="0" y="5"/>
                  </a:cubicBezTo>
                  <a:cubicBezTo>
                    <a:pt x="2" y="11"/>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8" name="Google Shape;38;p2"/>
            <p:cNvSpPr/>
            <p:nvPr/>
          </p:nvSpPr>
          <p:spPr>
            <a:xfrm>
              <a:off x="15875" y="6618288"/>
              <a:ext cx="19050" cy="19050"/>
            </a:xfrm>
            <a:custGeom>
              <a:rect b="b" l="l" r="r" t="t"/>
              <a:pathLst>
                <a:path extrusionOk="0" h="6" w="6">
                  <a:moveTo>
                    <a:pt x="4" y="0"/>
                  </a:moveTo>
                  <a:cubicBezTo>
                    <a:pt x="2" y="0"/>
                    <a:pt x="1" y="0"/>
                    <a:pt x="0" y="0"/>
                  </a:cubicBezTo>
                  <a:cubicBezTo>
                    <a:pt x="0" y="3"/>
                    <a:pt x="4" y="6"/>
                    <a:pt x="4" y="5"/>
                  </a:cubicBezTo>
                  <a:cubicBezTo>
                    <a:pt x="6" y="3"/>
                    <a:pt x="2" y="3"/>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9" name="Google Shape;39;p2"/>
            <p:cNvSpPr/>
            <p:nvPr/>
          </p:nvSpPr>
          <p:spPr>
            <a:xfrm>
              <a:off x="6350" y="6421438"/>
              <a:ext cx="66675" cy="107950"/>
            </a:xfrm>
            <a:custGeom>
              <a:rect b="b" l="l" r="r" t="t"/>
              <a:pathLst>
                <a:path extrusionOk="0" h="34" w="21">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0" name="Google Shape;40;p2"/>
            <p:cNvSpPr/>
            <p:nvPr/>
          </p:nvSpPr>
          <p:spPr>
            <a:xfrm>
              <a:off x="250825" y="5970588"/>
              <a:ext cx="0" cy="3175"/>
            </a:xfrm>
            <a:custGeom>
              <a:rect b="b" l="l" r="r" t="t"/>
              <a:pathLst>
                <a:path extrusionOk="0" h="1" w="120000">
                  <a:moveTo>
                    <a:pt x="0" y="1"/>
                  </a:moveTo>
                  <a:cubicBezTo>
                    <a:pt x="0" y="0"/>
                    <a:pt x="0" y="0"/>
                    <a:pt x="0" y="0"/>
                  </a:cubicBezTo>
                  <a:cubicBezTo>
                    <a:pt x="0" y="0"/>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1" name="Google Shape;41;p2"/>
            <p:cNvSpPr/>
            <p:nvPr/>
          </p:nvSpPr>
          <p:spPr>
            <a:xfrm>
              <a:off x="234950" y="5681663"/>
              <a:ext cx="31750" cy="12700"/>
            </a:xfrm>
            <a:custGeom>
              <a:rect b="b" l="l" r="r" t="t"/>
              <a:pathLst>
                <a:path extrusionOk="0" h="4" w="10">
                  <a:moveTo>
                    <a:pt x="10" y="4"/>
                  </a:moveTo>
                  <a:cubicBezTo>
                    <a:pt x="8" y="3"/>
                    <a:pt x="7" y="1"/>
                    <a:pt x="6" y="0"/>
                  </a:cubicBezTo>
                  <a:cubicBezTo>
                    <a:pt x="0" y="1"/>
                    <a:pt x="9" y="4"/>
                    <a:pt x="1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2" name="Google Shape;42;p2"/>
            <p:cNvSpPr/>
            <p:nvPr/>
          </p:nvSpPr>
          <p:spPr>
            <a:xfrm>
              <a:off x="225425" y="5662613"/>
              <a:ext cx="31750" cy="31750"/>
            </a:xfrm>
            <a:custGeom>
              <a:rect b="b" l="l" r="r" t="t"/>
              <a:pathLst>
                <a:path extrusionOk="0" h="10" w="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3" name="Google Shape;43;p2"/>
            <p:cNvSpPr/>
            <p:nvPr/>
          </p:nvSpPr>
          <p:spPr>
            <a:xfrm>
              <a:off x="231775" y="5688013"/>
              <a:ext cx="6350" cy="9525"/>
            </a:xfrm>
            <a:custGeom>
              <a:rect b="b" l="l" r="r" t="t"/>
              <a:pathLst>
                <a:path extrusionOk="0" h="3" w="2">
                  <a:moveTo>
                    <a:pt x="2" y="0"/>
                  </a:moveTo>
                  <a:cubicBezTo>
                    <a:pt x="1" y="0"/>
                    <a:pt x="0" y="3"/>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4" name="Google Shape;44;p2"/>
            <p:cNvSpPr/>
            <p:nvPr/>
          </p:nvSpPr>
          <p:spPr>
            <a:xfrm>
              <a:off x="244475" y="5745163"/>
              <a:ext cx="38100" cy="44450"/>
            </a:xfrm>
            <a:custGeom>
              <a:rect b="b" l="l" r="r" t="t"/>
              <a:pathLst>
                <a:path extrusionOk="0" h="14" w="12">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5" name="Google Shape;45;p2"/>
            <p:cNvSpPr/>
            <p:nvPr/>
          </p:nvSpPr>
          <p:spPr>
            <a:xfrm>
              <a:off x="215900" y="5811838"/>
              <a:ext cx="38100" cy="60325"/>
            </a:xfrm>
            <a:custGeom>
              <a:rect b="b" l="l" r="r" t="t"/>
              <a:pathLst>
                <a:path extrusionOk="0" h="19" w="12">
                  <a:moveTo>
                    <a:pt x="4" y="3"/>
                  </a:moveTo>
                  <a:cubicBezTo>
                    <a:pt x="0" y="1"/>
                    <a:pt x="0" y="14"/>
                    <a:pt x="0" y="18"/>
                  </a:cubicBezTo>
                  <a:cubicBezTo>
                    <a:pt x="5" y="19"/>
                    <a:pt x="12" y="5"/>
                    <a:pt x="9" y="0"/>
                  </a:cubicBezTo>
                  <a:cubicBezTo>
                    <a:pt x="7" y="0"/>
                    <a:pt x="3" y="0"/>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6" name="Google Shape;46;p2"/>
            <p:cNvSpPr/>
            <p:nvPr/>
          </p:nvSpPr>
          <p:spPr>
            <a:xfrm>
              <a:off x="104775" y="5519738"/>
              <a:ext cx="82550" cy="161925"/>
            </a:xfrm>
            <a:custGeom>
              <a:rect b="b" l="l" r="r" t="t"/>
              <a:pathLst>
                <a:path extrusionOk="0" h="51" w="26">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7" name="Google Shape;47;p2"/>
            <p:cNvSpPr/>
            <p:nvPr/>
          </p:nvSpPr>
          <p:spPr>
            <a:xfrm>
              <a:off x="193675" y="5700713"/>
              <a:ext cx="47625" cy="85725"/>
            </a:xfrm>
            <a:custGeom>
              <a:rect b="b" l="l" r="r" t="t"/>
              <a:pathLst>
                <a:path extrusionOk="0" h="27" w="15">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8" name="Google Shape;48;p2"/>
            <p:cNvSpPr/>
            <p:nvPr/>
          </p:nvSpPr>
          <p:spPr>
            <a:xfrm>
              <a:off x="57150" y="5294313"/>
              <a:ext cx="66675" cy="53975"/>
            </a:xfrm>
            <a:custGeom>
              <a:rect b="b" l="l" r="r" t="t"/>
              <a:pathLst>
                <a:path extrusionOk="0" h="17" w="21">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49" name="Google Shape;49;p2"/>
            <p:cNvSpPr/>
            <p:nvPr/>
          </p:nvSpPr>
          <p:spPr>
            <a:xfrm>
              <a:off x="263525" y="5862638"/>
              <a:ext cx="25400" cy="31750"/>
            </a:xfrm>
            <a:custGeom>
              <a:rect b="b" l="l" r="r" t="t"/>
              <a:pathLst>
                <a:path extrusionOk="0" h="10" w="8">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0" name="Google Shape;50;p2"/>
            <p:cNvSpPr/>
            <p:nvPr/>
          </p:nvSpPr>
          <p:spPr>
            <a:xfrm>
              <a:off x="231775" y="5513388"/>
              <a:ext cx="34925" cy="69850"/>
            </a:xfrm>
            <a:custGeom>
              <a:rect b="b" l="l" r="r" t="t"/>
              <a:pathLst>
                <a:path extrusionOk="0" h="22" w="11">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1" name="Google Shape;51;p2"/>
            <p:cNvSpPr/>
            <p:nvPr/>
          </p:nvSpPr>
          <p:spPr>
            <a:xfrm>
              <a:off x="88900" y="5437188"/>
              <a:ext cx="31750" cy="31750"/>
            </a:xfrm>
            <a:custGeom>
              <a:rect b="b" l="l" r="r" t="t"/>
              <a:pathLst>
                <a:path extrusionOk="0" h="10" w="10">
                  <a:moveTo>
                    <a:pt x="9" y="10"/>
                  </a:moveTo>
                  <a:cubicBezTo>
                    <a:pt x="9" y="8"/>
                    <a:pt x="10" y="1"/>
                    <a:pt x="10" y="1"/>
                  </a:cubicBezTo>
                  <a:cubicBezTo>
                    <a:pt x="3" y="0"/>
                    <a:pt x="4" y="6"/>
                    <a:pt x="0" y="7"/>
                  </a:cubicBezTo>
                  <a:cubicBezTo>
                    <a:pt x="0" y="10"/>
                    <a:pt x="6" y="10"/>
                    <a:pt x="9"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2" name="Google Shape;52;p2"/>
            <p:cNvSpPr/>
            <p:nvPr/>
          </p:nvSpPr>
          <p:spPr>
            <a:xfrm>
              <a:off x="76200" y="5475288"/>
              <a:ext cx="38100" cy="31750"/>
            </a:xfrm>
            <a:custGeom>
              <a:rect b="b" l="l" r="r" t="t"/>
              <a:pathLst>
                <a:path extrusionOk="0" h="10" w="12">
                  <a:moveTo>
                    <a:pt x="3" y="10"/>
                  </a:moveTo>
                  <a:cubicBezTo>
                    <a:pt x="6" y="8"/>
                    <a:pt x="12" y="6"/>
                    <a:pt x="9" y="0"/>
                  </a:cubicBezTo>
                  <a:cubicBezTo>
                    <a:pt x="3" y="1"/>
                    <a:pt x="0" y="3"/>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3" name="Google Shape;53;p2"/>
            <p:cNvSpPr/>
            <p:nvPr/>
          </p:nvSpPr>
          <p:spPr>
            <a:xfrm>
              <a:off x="98425" y="5332413"/>
              <a:ext cx="127000" cy="149225"/>
            </a:xfrm>
            <a:custGeom>
              <a:rect b="b" l="l" r="r" t="t"/>
              <a:pathLst>
                <a:path extrusionOk="0" h="47" w="40">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4" name="Google Shape;54;p2"/>
            <p:cNvSpPr/>
            <p:nvPr/>
          </p:nvSpPr>
          <p:spPr>
            <a:xfrm>
              <a:off x="215900" y="5481638"/>
              <a:ext cx="22225" cy="22225"/>
            </a:xfrm>
            <a:custGeom>
              <a:rect b="b" l="l" r="r" t="t"/>
              <a:pathLst>
                <a:path extrusionOk="0" h="7" w="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5" name="Google Shape;55;p2"/>
            <p:cNvSpPr/>
            <p:nvPr/>
          </p:nvSpPr>
          <p:spPr>
            <a:xfrm>
              <a:off x="88900" y="5487988"/>
              <a:ext cx="63500" cy="114300"/>
            </a:xfrm>
            <a:custGeom>
              <a:rect b="b" l="l" r="r" t="t"/>
              <a:pathLst>
                <a:path extrusionOk="0" h="36" w="20">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6" name="Google Shape;56;p2"/>
            <p:cNvSpPr/>
            <p:nvPr/>
          </p:nvSpPr>
          <p:spPr>
            <a:xfrm>
              <a:off x="2397125" y="6834188"/>
              <a:ext cx="101600" cy="25400"/>
            </a:xfrm>
            <a:custGeom>
              <a:rect b="b" l="l" r="r" t="t"/>
              <a:pathLst>
                <a:path extrusionOk="0" h="8" w="32">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7" name="Google Shape;57;p2"/>
            <p:cNvSpPr/>
            <p:nvPr/>
          </p:nvSpPr>
          <p:spPr>
            <a:xfrm>
              <a:off x="260350" y="5580063"/>
              <a:ext cx="15875" cy="28575"/>
            </a:xfrm>
            <a:custGeom>
              <a:rect b="b" l="l" r="r" t="t"/>
              <a:pathLst>
                <a:path extrusionOk="0" h="9" w="5">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8" name="Google Shape;58;p2"/>
            <p:cNvSpPr/>
            <p:nvPr/>
          </p:nvSpPr>
          <p:spPr>
            <a:xfrm>
              <a:off x="260350" y="5592763"/>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9" name="Google Shape;59;p2"/>
            <p:cNvSpPr/>
            <p:nvPr/>
          </p:nvSpPr>
          <p:spPr>
            <a:xfrm>
              <a:off x="161925" y="5894388"/>
              <a:ext cx="104775" cy="174625"/>
            </a:xfrm>
            <a:custGeom>
              <a:rect b="b" l="l" r="r" t="t"/>
              <a:pathLst>
                <a:path extrusionOk="0" h="55" w="33">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0" name="Google Shape;60;p2"/>
            <p:cNvSpPr/>
            <p:nvPr/>
          </p:nvSpPr>
          <p:spPr>
            <a:xfrm>
              <a:off x="285750" y="5634038"/>
              <a:ext cx="0" cy="3175"/>
            </a:xfrm>
            <a:custGeom>
              <a:rect b="b" l="l" r="r" t="t"/>
              <a:pathLst>
                <a:path extrusionOk="0" h="1" w="120000">
                  <a:moveTo>
                    <a:pt x="0" y="1"/>
                  </a:moveTo>
                  <a:cubicBezTo>
                    <a:pt x="0" y="1"/>
                    <a:pt x="0" y="1"/>
                    <a:pt x="0" y="0"/>
                  </a:cubicBezTo>
                  <a:cubicBezTo>
                    <a:pt x="0" y="0"/>
                    <a:pt x="0" y="1"/>
                    <a:pt x="0" y="1"/>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1" name="Google Shape;61;p2"/>
            <p:cNvSpPr/>
            <p:nvPr/>
          </p:nvSpPr>
          <p:spPr>
            <a:xfrm>
              <a:off x="285750" y="5634038"/>
              <a:ext cx="3175" cy="0"/>
            </a:xfrm>
            <a:custGeom>
              <a:rect b="b" l="l" r="r" t="t"/>
              <a:pathLst>
                <a:path extrusionOk="0" h="120000" w="1">
                  <a:moveTo>
                    <a:pt x="1" y="0"/>
                  </a:moveTo>
                  <a:cubicBezTo>
                    <a:pt x="1" y="0"/>
                    <a:pt x="1" y="0"/>
                    <a:pt x="0" y="0"/>
                  </a:cubicBez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2" name="Google Shape;62;p2"/>
            <p:cNvSpPr/>
            <p:nvPr/>
          </p:nvSpPr>
          <p:spPr>
            <a:xfrm>
              <a:off x="152400" y="5973763"/>
              <a:ext cx="15875" cy="19050"/>
            </a:xfrm>
            <a:custGeom>
              <a:rect b="b" l="l" r="r" t="t"/>
              <a:pathLst>
                <a:path extrusionOk="0" h="6" w="5">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3" name="Google Shape;63;p2"/>
            <p:cNvSpPr/>
            <p:nvPr/>
          </p:nvSpPr>
          <p:spPr>
            <a:xfrm>
              <a:off x="276225" y="5624513"/>
              <a:ext cx="9525" cy="12700"/>
            </a:xfrm>
            <a:custGeom>
              <a:rect b="b" l="l" r="r" t="t"/>
              <a:pathLst>
                <a:path extrusionOk="0" h="4" w="3">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4" name="Google Shape;64;p2"/>
            <p:cNvSpPr/>
            <p:nvPr/>
          </p:nvSpPr>
          <p:spPr>
            <a:xfrm>
              <a:off x="19050" y="5688013"/>
              <a:ext cx="19050" cy="12700"/>
            </a:xfrm>
            <a:custGeom>
              <a:rect b="b" l="l" r="r" t="t"/>
              <a:pathLst>
                <a:path extrusionOk="0" h="4" w="6">
                  <a:moveTo>
                    <a:pt x="3" y="4"/>
                  </a:moveTo>
                  <a:cubicBezTo>
                    <a:pt x="6" y="4"/>
                    <a:pt x="1" y="0"/>
                    <a:pt x="2" y="0"/>
                  </a:cubicBezTo>
                  <a:cubicBezTo>
                    <a:pt x="0" y="1"/>
                    <a:pt x="0" y="3"/>
                    <a:pt x="1" y="4"/>
                  </a:cubicBezTo>
                  <a:cubicBezTo>
                    <a:pt x="1" y="4"/>
                    <a:pt x="3" y="1"/>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5" name="Google Shape;65;p2"/>
            <p:cNvSpPr/>
            <p:nvPr/>
          </p:nvSpPr>
          <p:spPr>
            <a:xfrm>
              <a:off x="28575" y="5700713"/>
              <a:ext cx="38100" cy="50800"/>
            </a:xfrm>
            <a:custGeom>
              <a:rect b="b" l="l" r="r" t="t"/>
              <a:pathLst>
                <a:path extrusionOk="0" h="16" w="12">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6" name="Google Shape;66;p2"/>
            <p:cNvSpPr/>
            <p:nvPr/>
          </p:nvSpPr>
          <p:spPr>
            <a:xfrm>
              <a:off x="6350" y="5522913"/>
              <a:ext cx="34925" cy="60325"/>
            </a:xfrm>
            <a:custGeom>
              <a:rect b="b" l="l" r="r" t="t"/>
              <a:pathLst>
                <a:path extrusionOk="0" h="19" w="11">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7" name="Google Shape;67;p2"/>
            <p:cNvSpPr/>
            <p:nvPr/>
          </p:nvSpPr>
          <p:spPr>
            <a:xfrm>
              <a:off x="104775" y="5586413"/>
              <a:ext cx="127000" cy="219075"/>
            </a:xfrm>
            <a:custGeom>
              <a:rect b="b" l="l" r="r" t="t"/>
              <a:pathLst>
                <a:path extrusionOk="0" h="69" w="40">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8" name="Google Shape;68;p2"/>
            <p:cNvSpPr/>
            <p:nvPr/>
          </p:nvSpPr>
          <p:spPr>
            <a:xfrm>
              <a:off x="161925" y="6027738"/>
              <a:ext cx="6350" cy="6350"/>
            </a:xfrm>
            <a:custGeom>
              <a:rect b="b" l="l" r="r" t="t"/>
              <a:pathLst>
                <a:path extrusionOk="0" h="2" w="2">
                  <a:moveTo>
                    <a:pt x="2" y="0"/>
                  </a:moveTo>
                  <a:cubicBezTo>
                    <a:pt x="1" y="1"/>
                    <a:pt x="1" y="1"/>
                    <a:pt x="0" y="1"/>
                  </a:cubicBezTo>
                  <a:cubicBezTo>
                    <a:pt x="0" y="2"/>
                    <a:pt x="1" y="1"/>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69" name="Google Shape;69;p2"/>
            <p:cNvSpPr/>
            <p:nvPr/>
          </p:nvSpPr>
          <p:spPr>
            <a:xfrm>
              <a:off x="152400" y="5995988"/>
              <a:ext cx="34925" cy="22225"/>
            </a:xfrm>
            <a:custGeom>
              <a:rect b="b" l="l" r="r" t="t"/>
              <a:pathLst>
                <a:path extrusionOk="0" h="7" w="11">
                  <a:moveTo>
                    <a:pt x="4" y="7"/>
                  </a:moveTo>
                  <a:cubicBezTo>
                    <a:pt x="11" y="3"/>
                    <a:pt x="2" y="0"/>
                    <a:pt x="0" y="0"/>
                  </a:cubicBezTo>
                  <a:cubicBezTo>
                    <a:pt x="0" y="1"/>
                    <a:pt x="3" y="5"/>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0" name="Google Shape;70;p2"/>
            <p:cNvSpPr/>
            <p:nvPr/>
          </p:nvSpPr>
          <p:spPr>
            <a:xfrm>
              <a:off x="25400" y="5345113"/>
              <a:ext cx="44450" cy="50800"/>
            </a:xfrm>
            <a:custGeom>
              <a:rect b="b" l="l" r="r" t="t"/>
              <a:pathLst>
                <a:path extrusionOk="0" h="16" w="14">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1" name="Google Shape;71;p2"/>
            <p:cNvSpPr/>
            <p:nvPr/>
          </p:nvSpPr>
          <p:spPr>
            <a:xfrm>
              <a:off x="285750" y="5640388"/>
              <a:ext cx="3175" cy="0"/>
            </a:xfrm>
            <a:custGeom>
              <a:rect b="b" l="l" r="r" t="t"/>
              <a:pathLst>
                <a:path extrusionOk="0" h="120000" w="1">
                  <a:moveTo>
                    <a:pt x="1" y="0"/>
                  </a:move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2" name="Google Shape;72;p2"/>
            <p:cNvSpPr/>
            <p:nvPr/>
          </p:nvSpPr>
          <p:spPr>
            <a:xfrm>
              <a:off x="9525" y="5402263"/>
              <a:ext cx="50800" cy="53975"/>
            </a:xfrm>
            <a:custGeom>
              <a:rect b="b" l="l" r="r" t="t"/>
              <a:pathLst>
                <a:path extrusionOk="0" h="17" w="16">
                  <a:moveTo>
                    <a:pt x="11" y="16"/>
                  </a:moveTo>
                  <a:cubicBezTo>
                    <a:pt x="12" y="16"/>
                    <a:pt x="16" y="17"/>
                    <a:pt x="15" y="12"/>
                  </a:cubicBezTo>
                  <a:cubicBezTo>
                    <a:pt x="12" y="0"/>
                    <a:pt x="0" y="15"/>
                    <a:pt x="11"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3" name="Google Shape;73;p2"/>
            <p:cNvSpPr/>
            <p:nvPr/>
          </p:nvSpPr>
          <p:spPr>
            <a:xfrm>
              <a:off x="15875" y="5395913"/>
              <a:ext cx="28575" cy="28575"/>
            </a:xfrm>
            <a:custGeom>
              <a:rect b="b" l="l" r="r" t="t"/>
              <a:pathLst>
                <a:path extrusionOk="0" h="9" w="9">
                  <a:moveTo>
                    <a:pt x="0" y="7"/>
                  </a:moveTo>
                  <a:cubicBezTo>
                    <a:pt x="3" y="9"/>
                    <a:pt x="7" y="7"/>
                    <a:pt x="9" y="7"/>
                  </a:cubicBezTo>
                  <a:cubicBezTo>
                    <a:pt x="7" y="5"/>
                    <a:pt x="6" y="3"/>
                    <a:pt x="4" y="0"/>
                  </a:cubicBezTo>
                  <a:cubicBezTo>
                    <a:pt x="1" y="1"/>
                    <a:pt x="1" y="5"/>
                    <a:pt x="0"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4" name="Google Shape;74;p2"/>
            <p:cNvSpPr/>
            <p:nvPr/>
          </p:nvSpPr>
          <p:spPr>
            <a:xfrm>
              <a:off x="3175" y="5268913"/>
              <a:ext cx="57150" cy="139700"/>
            </a:xfrm>
            <a:custGeom>
              <a:rect b="b" l="l" r="r" t="t"/>
              <a:pathLst>
                <a:path extrusionOk="0" h="44" w="18">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5" name="Google Shape;75;p2"/>
            <p:cNvSpPr/>
            <p:nvPr/>
          </p:nvSpPr>
          <p:spPr>
            <a:xfrm>
              <a:off x="1577975" y="6840538"/>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6" name="Google Shape;76;p2"/>
            <p:cNvSpPr/>
            <p:nvPr/>
          </p:nvSpPr>
          <p:spPr>
            <a:xfrm>
              <a:off x="250825" y="6764338"/>
              <a:ext cx="3175" cy="0"/>
            </a:xfrm>
            <a:custGeom>
              <a:rect b="b" l="l" r="r" t="t"/>
              <a:pathLst>
                <a:path extrusionOk="0" h="120000" w="1">
                  <a:moveTo>
                    <a:pt x="1" y="0"/>
                  </a:moveTo>
                  <a:cubicBezTo>
                    <a:pt x="1" y="0"/>
                    <a:pt x="1"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7" name="Google Shape;77;p2"/>
            <p:cNvSpPr/>
            <p:nvPr/>
          </p:nvSpPr>
          <p:spPr>
            <a:xfrm>
              <a:off x="12700" y="5468938"/>
              <a:ext cx="50800" cy="57150"/>
            </a:xfrm>
            <a:custGeom>
              <a:rect b="b" l="l" r="r" t="t"/>
              <a:pathLst>
                <a:path extrusionOk="0" h="18" w="16">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8" name="Google Shape;78;p2"/>
            <p:cNvSpPr/>
            <p:nvPr/>
          </p:nvSpPr>
          <p:spPr>
            <a:xfrm>
              <a:off x="317500" y="5830888"/>
              <a:ext cx="12700" cy="12700"/>
            </a:xfrm>
            <a:custGeom>
              <a:rect b="b" l="l" r="r" t="t"/>
              <a:pathLst>
                <a:path extrusionOk="0" h="4" w="4">
                  <a:moveTo>
                    <a:pt x="3" y="4"/>
                  </a:moveTo>
                  <a:cubicBezTo>
                    <a:pt x="4" y="2"/>
                    <a:pt x="3" y="1"/>
                    <a:pt x="2" y="0"/>
                  </a:cubicBezTo>
                  <a:cubicBezTo>
                    <a:pt x="0" y="0"/>
                    <a:pt x="0" y="1"/>
                    <a:pt x="0" y="3"/>
                  </a:cubicBezTo>
                  <a:cubicBezTo>
                    <a:pt x="2" y="2"/>
                    <a:pt x="1" y="4"/>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9" name="Google Shape;79;p2"/>
            <p:cNvSpPr/>
            <p:nvPr/>
          </p:nvSpPr>
          <p:spPr>
            <a:xfrm>
              <a:off x="288925" y="5662613"/>
              <a:ext cx="19050" cy="44450"/>
            </a:xfrm>
            <a:custGeom>
              <a:rect b="b" l="l" r="r" t="t"/>
              <a:pathLst>
                <a:path extrusionOk="0" h="14" w="6">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0" name="Google Shape;80;p2"/>
            <p:cNvSpPr/>
            <p:nvPr/>
          </p:nvSpPr>
          <p:spPr>
            <a:xfrm>
              <a:off x="285750" y="5637213"/>
              <a:ext cx="3175" cy="3175"/>
            </a:xfrm>
            <a:custGeom>
              <a:rect b="b" l="l" r="r" t="t"/>
              <a:pathLst>
                <a:path extrusionOk="0" h="1" w="1">
                  <a:moveTo>
                    <a:pt x="0" y="0"/>
                  </a:moveTo>
                  <a:cubicBezTo>
                    <a:pt x="0"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1" name="Google Shape;81;p2"/>
            <p:cNvSpPr/>
            <p:nvPr/>
          </p:nvSpPr>
          <p:spPr>
            <a:xfrm>
              <a:off x="320675" y="5849938"/>
              <a:ext cx="31750" cy="92075"/>
            </a:xfrm>
            <a:custGeom>
              <a:rect b="b" l="l" r="r" t="t"/>
              <a:pathLst>
                <a:path extrusionOk="0" h="29" w="10">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2" name="Google Shape;82;p2"/>
            <p:cNvSpPr/>
            <p:nvPr/>
          </p:nvSpPr>
          <p:spPr>
            <a:xfrm>
              <a:off x="152400" y="6710363"/>
              <a:ext cx="25400" cy="28575"/>
            </a:xfrm>
            <a:custGeom>
              <a:rect b="b" l="l" r="r" t="t"/>
              <a:pathLst>
                <a:path extrusionOk="0" h="9" w="8">
                  <a:moveTo>
                    <a:pt x="5" y="8"/>
                  </a:moveTo>
                  <a:cubicBezTo>
                    <a:pt x="3" y="7"/>
                    <a:pt x="4" y="6"/>
                    <a:pt x="8" y="4"/>
                  </a:cubicBezTo>
                  <a:cubicBezTo>
                    <a:pt x="7" y="0"/>
                    <a:pt x="0" y="7"/>
                    <a:pt x="1" y="7"/>
                  </a:cubicBezTo>
                  <a:cubicBezTo>
                    <a:pt x="1" y="9"/>
                    <a:pt x="5" y="8"/>
                    <a:pt x="5"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3" name="Google Shape;83;p2"/>
            <p:cNvSpPr/>
            <p:nvPr/>
          </p:nvSpPr>
          <p:spPr>
            <a:xfrm>
              <a:off x="495300" y="68373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4" name="Google Shape;84;p2"/>
            <p:cNvSpPr/>
            <p:nvPr/>
          </p:nvSpPr>
          <p:spPr>
            <a:xfrm>
              <a:off x="1511300" y="6570663"/>
              <a:ext cx="3175" cy="3175"/>
            </a:xfrm>
            <a:custGeom>
              <a:rect b="b" l="l" r="r" t="t"/>
              <a:pathLst>
                <a:path extrusionOk="0" h="1" w="1">
                  <a:moveTo>
                    <a:pt x="0" y="0"/>
                  </a:moveTo>
                  <a:cubicBezTo>
                    <a:pt x="0" y="1"/>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5" name="Google Shape;85;p2"/>
            <p:cNvSpPr/>
            <p:nvPr/>
          </p:nvSpPr>
          <p:spPr>
            <a:xfrm>
              <a:off x="1311275" y="6621463"/>
              <a:ext cx="25400" cy="15875"/>
            </a:xfrm>
            <a:custGeom>
              <a:rect b="b" l="l" r="r" t="t"/>
              <a:pathLst>
                <a:path extrusionOk="0" h="5" w="8">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6" name="Google Shape;86;p2"/>
            <p:cNvSpPr/>
            <p:nvPr/>
          </p:nvSpPr>
          <p:spPr>
            <a:xfrm>
              <a:off x="1257300" y="6627813"/>
              <a:ext cx="31750" cy="41275"/>
            </a:xfrm>
            <a:custGeom>
              <a:rect b="b" l="l" r="r" t="t"/>
              <a:pathLst>
                <a:path extrusionOk="0" h="13" w="10">
                  <a:moveTo>
                    <a:pt x="8" y="0"/>
                  </a:moveTo>
                  <a:cubicBezTo>
                    <a:pt x="5" y="2"/>
                    <a:pt x="5" y="4"/>
                    <a:pt x="3" y="7"/>
                  </a:cubicBezTo>
                  <a:cubicBezTo>
                    <a:pt x="1" y="10"/>
                    <a:pt x="0" y="9"/>
                    <a:pt x="0" y="13"/>
                  </a:cubicBezTo>
                  <a:cubicBezTo>
                    <a:pt x="4" y="12"/>
                    <a:pt x="10"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7" name="Google Shape;87;p2"/>
            <p:cNvSpPr/>
            <p:nvPr/>
          </p:nvSpPr>
          <p:spPr>
            <a:xfrm>
              <a:off x="1333500" y="6605588"/>
              <a:ext cx="12700" cy="15875"/>
            </a:xfrm>
            <a:custGeom>
              <a:rect b="b" l="l" r="r" t="t"/>
              <a:pathLst>
                <a:path extrusionOk="0" h="5" w="4">
                  <a:moveTo>
                    <a:pt x="4" y="0"/>
                  </a:moveTo>
                  <a:cubicBezTo>
                    <a:pt x="3" y="1"/>
                    <a:pt x="1" y="2"/>
                    <a:pt x="0" y="2"/>
                  </a:cubicBezTo>
                  <a:cubicBezTo>
                    <a:pt x="0" y="5"/>
                    <a:pt x="4" y="1"/>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8" name="Google Shape;88;p2"/>
            <p:cNvSpPr/>
            <p:nvPr/>
          </p:nvSpPr>
          <p:spPr>
            <a:xfrm>
              <a:off x="1076325" y="6767513"/>
              <a:ext cx="28575" cy="31750"/>
            </a:xfrm>
            <a:custGeom>
              <a:rect b="b" l="l" r="r" t="t"/>
              <a:pathLst>
                <a:path extrusionOk="0" h="10" w="9">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2"/>
            <p:cNvSpPr/>
            <p:nvPr/>
          </p:nvSpPr>
          <p:spPr>
            <a:xfrm>
              <a:off x="1085850" y="6637338"/>
              <a:ext cx="88900" cy="104775"/>
            </a:xfrm>
            <a:custGeom>
              <a:rect b="b" l="l" r="r" t="t"/>
              <a:pathLst>
                <a:path extrusionOk="0" h="33" w="28">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2"/>
            <p:cNvSpPr/>
            <p:nvPr/>
          </p:nvSpPr>
          <p:spPr>
            <a:xfrm>
              <a:off x="1184275" y="6650038"/>
              <a:ext cx="38100" cy="63500"/>
            </a:xfrm>
            <a:custGeom>
              <a:rect b="b" l="l" r="r" t="t"/>
              <a:pathLst>
                <a:path extrusionOk="0" h="20" w="12">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1" name="Google Shape;91;p2"/>
            <p:cNvSpPr/>
            <p:nvPr/>
          </p:nvSpPr>
          <p:spPr>
            <a:xfrm>
              <a:off x="1254125" y="6751638"/>
              <a:ext cx="9525" cy="9525"/>
            </a:xfrm>
            <a:custGeom>
              <a:rect b="b" l="l" r="r" t="t"/>
              <a:pathLst>
                <a:path extrusionOk="0" h="3" w="3">
                  <a:moveTo>
                    <a:pt x="0" y="3"/>
                  </a:moveTo>
                  <a:cubicBezTo>
                    <a:pt x="2" y="3"/>
                    <a:pt x="3" y="3"/>
                    <a:pt x="3" y="1"/>
                  </a:cubicBezTo>
                  <a:cubicBezTo>
                    <a:pt x="2" y="0"/>
                    <a:pt x="0" y="0"/>
                    <a:pt x="0"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2" name="Google Shape;92;p2"/>
            <p:cNvSpPr/>
            <p:nvPr/>
          </p:nvSpPr>
          <p:spPr>
            <a:xfrm>
              <a:off x="488950" y="6592888"/>
              <a:ext cx="146050" cy="273050"/>
            </a:xfrm>
            <a:custGeom>
              <a:rect b="b" l="l" r="r" t="t"/>
              <a:pathLst>
                <a:path extrusionOk="0" h="86" w="4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3" name="Google Shape;93;p2"/>
            <p:cNvSpPr/>
            <p:nvPr/>
          </p:nvSpPr>
          <p:spPr>
            <a:xfrm>
              <a:off x="552450" y="6691313"/>
              <a:ext cx="3175" cy="0"/>
            </a:xfrm>
            <a:custGeom>
              <a:rect b="b" l="l" r="r" t="t"/>
              <a:pathLst>
                <a:path extrusionOk="0" h="120000" w="1">
                  <a:moveTo>
                    <a:pt x="0" y="0"/>
                  </a:moveTo>
                  <a:cubicBezTo>
                    <a:pt x="0" y="0"/>
                    <a:pt x="1" y="0"/>
                    <a:pt x="1"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4" name="Google Shape;94;p2"/>
            <p:cNvSpPr/>
            <p:nvPr/>
          </p:nvSpPr>
          <p:spPr>
            <a:xfrm>
              <a:off x="482600" y="6853238"/>
              <a:ext cx="3175" cy="3175"/>
            </a:xfrm>
            <a:custGeom>
              <a:rect b="b" l="l" r="r" t="t"/>
              <a:pathLst>
                <a:path extrusionOk="0" h="1" w="1">
                  <a:moveTo>
                    <a:pt x="0" y="0"/>
                  </a:moveTo>
                  <a:cubicBezTo>
                    <a:pt x="1"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5" name="Google Shape;95;p2"/>
            <p:cNvSpPr/>
            <p:nvPr/>
          </p:nvSpPr>
          <p:spPr>
            <a:xfrm>
              <a:off x="1397000" y="6621463"/>
              <a:ext cx="117475" cy="73025"/>
            </a:xfrm>
            <a:custGeom>
              <a:rect b="b" l="l" r="r" t="t"/>
              <a:pathLst>
                <a:path extrusionOk="0" h="23" w="37">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6" name="Google Shape;96;p2"/>
            <p:cNvSpPr/>
            <p:nvPr/>
          </p:nvSpPr>
          <p:spPr>
            <a:xfrm>
              <a:off x="1511300" y="6532563"/>
              <a:ext cx="38100" cy="38100"/>
            </a:xfrm>
            <a:custGeom>
              <a:rect b="b" l="l" r="r" t="t"/>
              <a:pathLst>
                <a:path extrusionOk="0" h="12" w="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7" name="Google Shape;97;p2"/>
            <p:cNvSpPr/>
            <p:nvPr/>
          </p:nvSpPr>
          <p:spPr>
            <a:xfrm>
              <a:off x="1457325" y="6583363"/>
              <a:ext cx="69850" cy="47625"/>
            </a:xfrm>
            <a:custGeom>
              <a:rect b="b" l="l" r="r" t="t"/>
              <a:pathLst>
                <a:path extrusionOk="0" h="15" w="22">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8" name="Google Shape;98;p2"/>
            <p:cNvSpPr/>
            <p:nvPr/>
          </p:nvSpPr>
          <p:spPr>
            <a:xfrm>
              <a:off x="2374900" y="6824663"/>
              <a:ext cx="15875" cy="12700"/>
            </a:xfrm>
            <a:custGeom>
              <a:rect b="b" l="l" r="r" t="t"/>
              <a:pathLst>
                <a:path extrusionOk="0" h="4" w="5">
                  <a:moveTo>
                    <a:pt x="5" y="0"/>
                  </a:moveTo>
                  <a:cubicBezTo>
                    <a:pt x="3" y="0"/>
                    <a:pt x="2" y="0"/>
                    <a:pt x="0" y="0"/>
                  </a:cubicBezTo>
                  <a:cubicBezTo>
                    <a:pt x="0" y="1"/>
                    <a:pt x="0" y="2"/>
                    <a:pt x="0" y="3"/>
                  </a:cubicBezTo>
                  <a:cubicBezTo>
                    <a:pt x="3" y="3"/>
                    <a:pt x="5" y="4"/>
                    <a:pt x="5"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9" name="Google Shape;99;p2"/>
            <p:cNvSpPr/>
            <p:nvPr/>
          </p:nvSpPr>
          <p:spPr>
            <a:xfrm>
              <a:off x="104775" y="6878638"/>
              <a:ext cx="0" cy="3175"/>
            </a:xfrm>
            <a:custGeom>
              <a:rect b="b" l="l" r="r" t="t"/>
              <a:pathLst>
                <a:path extrusionOk="0" h="1" w="120000">
                  <a:moveTo>
                    <a:pt x="0" y="1"/>
                  </a:moveTo>
                  <a:cubicBezTo>
                    <a:pt x="0" y="1"/>
                    <a:pt x="0" y="1"/>
                    <a:pt x="0" y="0"/>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0" name="Google Shape;100;p2"/>
            <p:cNvSpPr/>
            <p:nvPr/>
          </p:nvSpPr>
          <p:spPr>
            <a:xfrm>
              <a:off x="1044575" y="6691313"/>
              <a:ext cx="25400" cy="25400"/>
            </a:xfrm>
            <a:custGeom>
              <a:rect b="b" l="l" r="r" t="t"/>
              <a:pathLst>
                <a:path extrusionOk="0" h="8" w="8">
                  <a:moveTo>
                    <a:pt x="1" y="8"/>
                  </a:moveTo>
                  <a:cubicBezTo>
                    <a:pt x="6" y="8"/>
                    <a:pt x="8" y="0"/>
                    <a:pt x="3" y="0"/>
                  </a:cubicBezTo>
                  <a:cubicBezTo>
                    <a:pt x="3" y="1"/>
                    <a:pt x="4" y="1"/>
                    <a:pt x="5" y="1"/>
                  </a:cubicBezTo>
                  <a:cubicBezTo>
                    <a:pt x="4" y="1"/>
                    <a:pt x="0"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1" name="Google Shape;101;p2"/>
            <p:cNvSpPr/>
            <p:nvPr/>
          </p:nvSpPr>
          <p:spPr>
            <a:xfrm>
              <a:off x="1009650" y="6757988"/>
              <a:ext cx="25400" cy="38100"/>
            </a:xfrm>
            <a:custGeom>
              <a:rect b="b" l="l" r="r" t="t"/>
              <a:pathLst>
                <a:path extrusionOk="0" h="12" w="8">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2" name="Google Shape;102;p2"/>
            <p:cNvSpPr/>
            <p:nvPr/>
          </p:nvSpPr>
          <p:spPr>
            <a:xfrm>
              <a:off x="1047750" y="6665913"/>
              <a:ext cx="44450" cy="31750"/>
            </a:xfrm>
            <a:custGeom>
              <a:rect b="b" l="l" r="r" t="t"/>
              <a:pathLst>
                <a:path extrusionOk="0" h="10" w="14">
                  <a:moveTo>
                    <a:pt x="10" y="2"/>
                  </a:moveTo>
                  <a:cubicBezTo>
                    <a:pt x="10" y="0"/>
                    <a:pt x="0" y="10"/>
                    <a:pt x="7" y="10"/>
                  </a:cubicBezTo>
                  <a:cubicBezTo>
                    <a:pt x="6" y="7"/>
                    <a:pt x="14" y="8"/>
                    <a:pt x="10"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3" name="Google Shape;103;p2"/>
            <p:cNvSpPr/>
            <p:nvPr/>
          </p:nvSpPr>
          <p:spPr>
            <a:xfrm>
              <a:off x="993775" y="6796088"/>
              <a:ext cx="15875" cy="19050"/>
            </a:xfrm>
            <a:custGeom>
              <a:rect b="b" l="l" r="r" t="t"/>
              <a:pathLst>
                <a:path extrusionOk="0" h="6" w="5">
                  <a:moveTo>
                    <a:pt x="4" y="2"/>
                  </a:moveTo>
                  <a:cubicBezTo>
                    <a:pt x="3" y="0"/>
                    <a:pt x="0" y="6"/>
                    <a:pt x="4" y="5"/>
                  </a:cubicBezTo>
                  <a:cubicBezTo>
                    <a:pt x="5" y="3"/>
                    <a:pt x="3" y="2"/>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4" name="Google Shape;104;p2"/>
            <p:cNvSpPr/>
            <p:nvPr/>
          </p:nvSpPr>
          <p:spPr>
            <a:xfrm>
              <a:off x="908050" y="6707188"/>
              <a:ext cx="107950" cy="158750"/>
            </a:xfrm>
            <a:custGeom>
              <a:rect b="b" l="l" r="r" t="t"/>
              <a:pathLst>
                <a:path extrusionOk="0" h="50" w="34">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5" name="Google Shape;105;p2"/>
            <p:cNvSpPr/>
            <p:nvPr/>
          </p:nvSpPr>
          <p:spPr>
            <a:xfrm>
              <a:off x="463550" y="6215063"/>
              <a:ext cx="15875" cy="31750"/>
            </a:xfrm>
            <a:custGeom>
              <a:rect b="b" l="l" r="r" t="t"/>
              <a:pathLst>
                <a:path extrusionOk="0" h="10" w="5">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6" name="Google Shape;106;p2"/>
            <p:cNvSpPr/>
            <p:nvPr/>
          </p:nvSpPr>
          <p:spPr>
            <a:xfrm>
              <a:off x="441325" y="6148388"/>
              <a:ext cx="31750" cy="25400"/>
            </a:xfrm>
            <a:custGeom>
              <a:rect b="b" l="l" r="r" t="t"/>
              <a:pathLst>
                <a:path extrusionOk="0" h="8" w="10">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7" name="Google Shape;107;p2"/>
            <p:cNvSpPr/>
            <p:nvPr/>
          </p:nvSpPr>
          <p:spPr>
            <a:xfrm>
              <a:off x="463550" y="6348413"/>
              <a:ext cx="25400" cy="47625"/>
            </a:xfrm>
            <a:custGeom>
              <a:rect b="b" l="l" r="r" t="t"/>
              <a:pathLst>
                <a:path extrusionOk="0" h="15" w="8">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8" name="Google Shape;108;p2"/>
            <p:cNvSpPr/>
            <p:nvPr/>
          </p:nvSpPr>
          <p:spPr>
            <a:xfrm>
              <a:off x="422275" y="6373813"/>
              <a:ext cx="38100" cy="88900"/>
            </a:xfrm>
            <a:custGeom>
              <a:rect b="b" l="l" r="r" t="t"/>
              <a:pathLst>
                <a:path extrusionOk="0" h="28" w="12">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9" name="Google Shape;109;p2"/>
            <p:cNvSpPr/>
            <p:nvPr/>
          </p:nvSpPr>
          <p:spPr>
            <a:xfrm>
              <a:off x="469900" y="6132513"/>
              <a:ext cx="12700" cy="12700"/>
            </a:xfrm>
            <a:custGeom>
              <a:rect b="b" l="l" r="r" t="t"/>
              <a:pathLst>
                <a:path extrusionOk="0" h="4" w="4">
                  <a:moveTo>
                    <a:pt x="4" y="1"/>
                  </a:moveTo>
                  <a:cubicBezTo>
                    <a:pt x="0" y="0"/>
                    <a:pt x="2" y="2"/>
                    <a:pt x="1" y="4"/>
                  </a:cubicBezTo>
                  <a:cubicBezTo>
                    <a:pt x="3" y="4"/>
                    <a:pt x="4" y="3"/>
                    <a:pt x="4"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0" name="Google Shape;110;p2"/>
            <p:cNvSpPr/>
            <p:nvPr/>
          </p:nvSpPr>
          <p:spPr>
            <a:xfrm>
              <a:off x="473075" y="6275388"/>
              <a:ext cx="12700" cy="9525"/>
            </a:xfrm>
            <a:custGeom>
              <a:rect b="b" l="l" r="r" t="t"/>
              <a:pathLst>
                <a:path extrusionOk="0" h="3" w="4">
                  <a:moveTo>
                    <a:pt x="2" y="0"/>
                  </a:moveTo>
                  <a:cubicBezTo>
                    <a:pt x="0" y="1"/>
                    <a:pt x="3" y="2"/>
                    <a:pt x="4" y="3"/>
                  </a:cubicBezTo>
                  <a:cubicBezTo>
                    <a:pt x="4" y="2"/>
                    <a:pt x="2" y="0"/>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1" name="Google Shape;111;p2"/>
            <p:cNvSpPr/>
            <p:nvPr/>
          </p:nvSpPr>
          <p:spPr>
            <a:xfrm>
              <a:off x="654050" y="6034088"/>
              <a:ext cx="22225" cy="25400"/>
            </a:xfrm>
            <a:custGeom>
              <a:rect b="b" l="l" r="r" t="t"/>
              <a:pathLst>
                <a:path extrusionOk="0" h="8" w="7">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2" name="Google Shape;112;p2"/>
            <p:cNvSpPr/>
            <p:nvPr/>
          </p:nvSpPr>
          <p:spPr>
            <a:xfrm>
              <a:off x="2286000" y="6811963"/>
              <a:ext cx="76200" cy="28575"/>
            </a:xfrm>
            <a:custGeom>
              <a:rect b="b" l="l" r="r" t="t"/>
              <a:pathLst>
                <a:path extrusionOk="0" h="9" w="24">
                  <a:moveTo>
                    <a:pt x="15" y="9"/>
                  </a:moveTo>
                  <a:cubicBezTo>
                    <a:pt x="17" y="6"/>
                    <a:pt x="21" y="7"/>
                    <a:pt x="24" y="6"/>
                  </a:cubicBezTo>
                  <a:cubicBezTo>
                    <a:pt x="21" y="1"/>
                    <a:pt x="5" y="0"/>
                    <a:pt x="0" y="3"/>
                  </a:cubicBezTo>
                  <a:cubicBezTo>
                    <a:pt x="4" y="7"/>
                    <a:pt x="14" y="3"/>
                    <a:pt x="1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3" name="Google Shape;113;p2"/>
            <p:cNvSpPr/>
            <p:nvPr/>
          </p:nvSpPr>
          <p:spPr>
            <a:xfrm>
              <a:off x="781050" y="5834063"/>
              <a:ext cx="34925" cy="114300"/>
            </a:xfrm>
            <a:custGeom>
              <a:rect b="b" l="l" r="r" t="t"/>
              <a:pathLst>
                <a:path extrusionOk="0" h="36" w="11">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4" name="Google Shape;114;p2"/>
            <p:cNvSpPr/>
            <p:nvPr/>
          </p:nvSpPr>
          <p:spPr>
            <a:xfrm>
              <a:off x="485775" y="6284913"/>
              <a:ext cx="3175" cy="0"/>
            </a:xfrm>
            <a:custGeom>
              <a:rect b="b" l="l" r="r" t="t"/>
              <a:pathLst>
                <a:path extrusionOk="0" h="120000" w="1">
                  <a:moveTo>
                    <a:pt x="0" y="0"/>
                  </a:moveTo>
                  <a:cubicBezTo>
                    <a:pt x="0" y="0"/>
                    <a:pt x="0" y="0"/>
                    <a:pt x="0" y="0"/>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5" name="Google Shape;115;p2"/>
            <p:cNvSpPr/>
            <p:nvPr/>
          </p:nvSpPr>
          <p:spPr>
            <a:xfrm>
              <a:off x="698500" y="6303963"/>
              <a:ext cx="34925" cy="114300"/>
            </a:xfrm>
            <a:custGeom>
              <a:rect b="b" l="l" r="r" t="t"/>
              <a:pathLst>
                <a:path extrusionOk="0" h="36" w="11">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6" name="Google Shape;116;p2"/>
            <p:cNvSpPr/>
            <p:nvPr/>
          </p:nvSpPr>
          <p:spPr>
            <a:xfrm>
              <a:off x="257175" y="6872288"/>
              <a:ext cx="3175" cy="3175"/>
            </a:xfrm>
            <a:custGeom>
              <a:rect b="b" l="l" r="r" t="t"/>
              <a:pathLst>
                <a:path extrusionOk="0" h="1" w="1">
                  <a:moveTo>
                    <a:pt x="0" y="0"/>
                  </a:moveTo>
                  <a:cubicBezTo>
                    <a:pt x="0" y="0"/>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7" name="Google Shape;117;p2"/>
            <p:cNvSpPr/>
            <p:nvPr/>
          </p:nvSpPr>
          <p:spPr>
            <a:xfrm>
              <a:off x="723900" y="6113463"/>
              <a:ext cx="12700" cy="12700"/>
            </a:xfrm>
            <a:custGeom>
              <a:rect b="b" l="l" r="r" t="t"/>
              <a:pathLst>
                <a:path extrusionOk="0" h="4" w="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8" name="Google Shape;118;p2"/>
            <p:cNvSpPr/>
            <p:nvPr/>
          </p:nvSpPr>
          <p:spPr>
            <a:xfrm>
              <a:off x="225425" y="6469063"/>
              <a:ext cx="31750" cy="95250"/>
            </a:xfrm>
            <a:custGeom>
              <a:rect b="b" l="l" r="r" t="t"/>
              <a:pathLst>
                <a:path extrusionOk="0" h="30" w="10">
                  <a:moveTo>
                    <a:pt x="6" y="1"/>
                  </a:moveTo>
                  <a:cubicBezTo>
                    <a:pt x="2" y="0"/>
                    <a:pt x="4" y="6"/>
                    <a:pt x="0" y="5"/>
                  </a:cubicBezTo>
                  <a:cubicBezTo>
                    <a:pt x="2" y="6"/>
                    <a:pt x="7" y="30"/>
                    <a:pt x="9" y="17"/>
                  </a:cubicBezTo>
                  <a:cubicBezTo>
                    <a:pt x="10" y="13"/>
                    <a:pt x="10" y="3"/>
                    <a:pt x="6"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9" name="Google Shape;119;p2"/>
            <p:cNvSpPr/>
            <p:nvPr/>
          </p:nvSpPr>
          <p:spPr>
            <a:xfrm>
              <a:off x="485775" y="6837363"/>
              <a:ext cx="9525" cy="0"/>
            </a:xfrm>
            <a:custGeom>
              <a:rect b="b" l="l" r="r" t="t"/>
              <a:pathLst>
                <a:path extrusionOk="0" h="120000" w="3">
                  <a:moveTo>
                    <a:pt x="0" y="0"/>
                  </a:moveTo>
                  <a:cubicBezTo>
                    <a:pt x="1" y="0"/>
                    <a:pt x="2" y="0"/>
                    <a:pt x="3" y="0"/>
                  </a:cubicBezTo>
                  <a:cubicBezTo>
                    <a:pt x="1"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0" name="Google Shape;120;p2"/>
            <p:cNvSpPr/>
            <p:nvPr/>
          </p:nvSpPr>
          <p:spPr>
            <a:xfrm>
              <a:off x="714375" y="6275388"/>
              <a:ext cx="15875" cy="12700"/>
            </a:xfrm>
            <a:custGeom>
              <a:rect b="b" l="l" r="r" t="t"/>
              <a:pathLst>
                <a:path extrusionOk="0" h="4" w="5">
                  <a:moveTo>
                    <a:pt x="1" y="0"/>
                  </a:moveTo>
                  <a:cubicBezTo>
                    <a:pt x="1" y="1"/>
                    <a:pt x="0" y="3"/>
                    <a:pt x="0" y="4"/>
                  </a:cubicBezTo>
                  <a:cubicBezTo>
                    <a:pt x="3" y="3"/>
                    <a:pt x="2" y="1"/>
                    <a:pt x="5" y="1"/>
                  </a:cubicBezTo>
                  <a:cubicBezTo>
                    <a:pt x="4" y="1"/>
                    <a:pt x="2" y="1"/>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1" name="Google Shape;121;p2"/>
            <p:cNvSpPr/>
            <p:nvPr/>
          </p:nvSpPr>
          <p:spPr>
            <a:xfrm>
              <a:off x="685800" y="6408738"/>
              <a:ext cx="28575" cy="31750"/>
            </a:xfrm>
            <a:custGeom>
              <a:rect b="b" l="l" r="r" t="t"/>
              <a:pathLst>
                <a:path extrusionOk="0" h="10" w="9">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2" name="Google Shape;122;p2"/>
            <p:cNvSpPr/>
            <p:nvPr/>
          </p:nvSpPr>
          <p:spPr>
            <a:xfrm>
              <a:off x="371475" y="6507163"/>
              <a:ext cx="38100" cy="50800"/>
            </a:xfrm>
            <a:custGeom>
              <a:rect b="b" l="l" r="r" t="t"/>
              <a:pathLst>
                <a:path extrusionOk="0" h="16" w="12">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3" name="Google Shape;123;p2"/>
            <p:cNvSpPr/>
            <p:nvPr/>
          </p:nvSpPr>
          <p:spPr>
            <a:xfrm>
              <a:off x="403225" y="6300788"/>
              <a:ext cx="12700" cy="31750"/>
            </a:xfrm>
            <a:custGeom>
              <a:rect b="b" l="l" r="r" t="t"/>
              <a:pathLst>
                <a:path extrusionOk="0" h="10" w="4">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4" name="Google Shape;124;p2"/>
            <p:cNvSpPr/>
            <p:nvPr/>
          </p:nvSpPr>
          <p:spPr>
            <a:xfrm>
              <a:off x="371475" y="6507163"/>
              <a:ext cx="9525" cy="12700"/>
            </a:xfrm>
            <a:custGeom>
              <a:rect b="b" l="l" r="r" t="t"/>
              <a:pathLst>
                <a:path extrusionOk="0" h="4" w="3">
                  <a:moveTo>
                    <a:pt x="3" y="0"/>
                  </a:moveTo>
                  <a:cubicBezTo>
                    <a:pt x="2" y="0"/>
                    <a:pt x="2" y="0"/>
                    <a:pt x="1" y="0"/>
                  </a:cubicBezTo>
                  <a:cubicBezTo>
                    <a:pt x="1" y="1"/>
                    <a:pt x="0" y="2"/>
                    <a:pt x="0" y="4"/>
                  </a:cubicBezTo>
                  <a:cubicBezTo>
                    <a:pt x="3" y="4"/>
                    <a:pt x="3" y="2"/>
                    <a:pt x="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5" name="Google Shape;125;p2"/>
            <p:cNvSpPr/>
            <p:nvPr/>
          </p:nvSpPr>
          <p:spPr>
            <a:xfrm>
              <a:off x="330200" y="6288088"/>
              <a:ext cx="19050" cy="38100"/>
            </a:xfrm>
            <a:custGeom>
              <a:rect b="b" l="l" r="r" t="t"/>
              <a:pathLst>
                <a:path extrusionOk="0" h="12" w="6">
                  <a:moveTo>
                    <a:pt x="6" y="4"/>
                  </a:moveTo>
                  <a:cubicBezTo>
                    <a:pt x="0" y="0"/>
                    <a:pt x="2" y="9"/>
                    <a:pt x="2" y="12"/>
                  </a:cubicBezTo>
                  <a:cubicBezTo>
                    <a:pt x="4" y="10"/>
                    <a:pt x="5" y="7"/>
                    <a:pt x="6"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6" name="Google Shape;126;p2"/>
            <p:cNvSpPr/>
            <p:nvPr/>
          </p:nvSpPr>
          <p:spPr>
            <a:xfrm>
              <a:off x="342900" y="6564313"/>
              <a:ext cx="31750" cy="50800"/>
            </a:xfrm>
            <a:custGeom>
              <a:rect b="b" l="l" r="r" t="t"/>
              <a:pathLst>
                <a:path extrusionOk="0" h="16" w="10">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7" name="Google Shape;127;p2"/>
            <p:cNvSpPr/>
            <p:nvPr/>
          </p:nvSpPr>
          <p:spPr>
            <a:xfrm>
              <a:off x="269875" y="6367463"/>
              <a:ext cx="25400" cy="66675"/>
            </a:xfrm>
            <a:custGeom>
              <a:rect b="b" l="l" r="r" t="t"/>
              <a:pathLst>
                <a:path extrusionOk="0" h="21" w="8">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8" name="Google Shape;128;p2"/>
            <p:cNvSpPr/>
            <p:nvPr/>
          </p:nvSpPr>
          <p:spPr>
            <a:xfrm>
              <a:off x="482600" y="6853238"/>
              <a:ext cx="0" cy="3175"/>
            </a:xfrm>
            <a:custGeom>
              <a:rect b="b" l="l" r="r" t="t"/>
              <a:pathLst>
                <a:path extrusionOk="0" h="1" w="120000">
                  <a:moveTo>
                    <a:pt x="0" y="0"/>
                  </a:moveTo>
                  <a:cubicBezTo>
                    <a:pt x="0" y="0"/>
                    <a:pt x="0" y="1"/>
                    <a:pt x="0" y="1"/>
                  </a:cubicBezTo>
                  <a:cubicBezTo>
                    <a:pt x="0" y="1"/>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29" name="Google Shape;129;p2"/>
            <p:cNvSpPr/>
            <p:nvPr/>
          </p:nvSpPr>
          <p:spPr>
            <a:xfrm>
              <a:off x="752475" y="6405563"/>
              <a:ext cx="977900" cy="454025"/>
            </a:xfrm>
            <a:custGeom>
              <a:rect b="b" l="l" r="r" t="t"/>
              <a:pathLst>
                <a:path extrusionOk="0" h="143" w="308">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0" name="Google Shape;130;p2"/>
            <p:cNvSpPr/>
            <p:nvPr/>
          </p:nvSpPr>
          <p:spPr>
            <a:xfrm>
              <a:off x="1489075" y="6821488"/>
              <a:ext cx="88900" cy="34925"/>
            </a:xfrm>
            <a:custGeom>
              <a:rect b="b" l="l" r="r" t="t"/>
              <a:pathLst>
                <a:path extrusionOk="0" h="11" w="28">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1" name="Google Shape;131;p2"/>
            <p:cNvSpPr/>
            <p:nvPr/>
          </p:nvSpPr>
          <p:spPr>
            <a:xfrm>
              <a:off x="1558925" y="6811963"/>
              <a:ext cx="101600" cy="44450"/>
            </a:xfrm>
            <a:custGeom>
              <a:rect b="b" l="l" r="r" t="t"/>
              <a:pathLst>
                <a:path extrusionOk="0" h="14" w="32">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2" name="Google Shape;132;p2"/>
            <p:cNvSpPr/>
            <p:nvPr/>
          </p:nvSpPr>
          <p:spPr>
            <a:xfrm>
              <a:off x="34925" y="6735763"/>
              <a:ext cx="123825" cy="120650"/>
            </a:xfrm>
            <a:custGeom>
              <a:rect b="b" l="l" r="r" t="t"/>
              <a:pathLst>
                <a:path extrusionOk="0" h="38" w="39">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3" name="Google Shape;133;p2"/>
            <p:cNvSpPr/>
            <p:nvPr/>
          </p:nvSpPr>
          <p:spPr>
            <a:xfrm>
              <a:off x="1428750" y="6415088"/>
              <a:ext cx="835025" cy="441325"/>
            </a:xfrm>
            <a:custGeom>
              <a:rect b="b" l="l" r="r" t="t"/>
              <a:pathLst>
                <a:path extrusionOk="0" h="139" w="263">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4" name="Google Shape;134;p2"/>
            <p:cNvSpPr/>
            <p:nvPr/>
          </p:nvSpPr>
          <p:spPr>
            <a:xfrm>
              <a:off x="133350" y="6818313"/>
              <a:ext cx="41275" cy="38100"/>
            </a:xfrm>
            <a:custGeom>
              <a:rect b="b" l="l" r="r" t="t"/>
              <a:pathLst>
                <a:path extrusionOk="0" h="12" w="13">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5" name="Google Shape;135;p2"/>
            <p:cNvSpPr/>
            <p:nvPr/>
          </p:nvSpPr>
          <p:spPr>
            <a:xfrm>
              <a:off x="1244600" y="6853238"/>
              <a:ext cx="9525" cy="3175"/>
            </a:xfrm>
            <a:custGeom>
              <a:rect b="b" l="l" r="r" t="t"/>
              <a:pathLst>
                <a:path extrusionOk="0" h="1" w="3">
                  <a:moveTo>
                    <a:pt x="0" y="1"/>
                  </a:moveTo>
                  <a:cubicBezTo>
                    <a:pt x="3" y="1"/>
                    <a:pt x="3" y="1"/>
                    <a:pt x="3" y="1"/>
                  </a:cubicBezTo>
                  <a:cubicBezTo>
                    <a:pt x="2" y="0"/>
                    <a:pt x="1"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6" name="Google Shape;136;p2"/>
            <p:cNvSpPr/>
            <p:nvPr/>
          </p:nvSpPr>
          <p:spPr>
            <a:xfrm>
              <a:off x="1177925" y="6684963"/>
              <a:ext cx="295275" cy="171450"/>
            </a:xfrm>
            <a:custGeom>
              <a:rect b="b" l="l" r="r" t="t"/>
              <a:pathLst>
                <a:path extrusionOk="0" h="54" w="93">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7" name="Google Shape;137;p2"/>
            <p:cNvSpPr/>
            <p:nvPr/>
          </p:nvSpPr>
          <p:spPr>
            <a:xfrm>
              <a:off x="6350" y="5662613"/>
              <a:ext cx="803275" cy="1193800"/>
            </a:xfrm>
            <a:custGeom>
              <a:rect b="b" l="l" r="r" t="t"/>
              <a:pathLst>
                <a:path extrusionOk="0" h="376" w="253">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8" name="Google Shape;138;p2"/>
            <p:cNvSpPr/>
            <p:nvPr/>
          </p:nvSpPr>
          <p:spPr>
            <a:xfrm>
              <a:off x="0" y="6542088"/>
              <a:ext cx="146050" cy="314325"/>
            </a:xfrm>
            <a:custGeom>
              <a:rect b="b" l="l" r="r" t="t"/>
              <a:pathLst>
                <a:path extrusionOk="0" h="99" w="46">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39" name="Google Shape;139;p2"/>
            <p:cNvSpPr/>
            <p:nvPr/>
          </p:nvSpPr>
          <p:spPr>
            <a:xfrm>
              <a:off x="1765300" y="6786563"/>
              <a:ext cx="95250" cy="66675"/>
            </a:xfrm>
            <a:custGeom>
              <a:rect b="b" l="l" r="r" t="t"/>
              <a:pathLst>
                <a:path extrusionOk="0" h="21" w="30">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0" name="Google Shape;140;p2"/>
            <p:cNvSpPr/>
            <p:nvPr/>
          </p:nvSpPr>
          <p:spPr>
            <a:xfrm>
              <a:off x="1654175" y="6804978"/>
              <a:ext cx="82550" cy="50800"/>
            </a:xfrm>
            <a:custGeom>
              <a:rect b="b" l="l" r="r" t="t"/>
              <a:pathLst>
                <a:path extrusionOk="0" h="16" w="2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41" name="Google Shape;141;p2"/>
          <p:cNvSpPr/>
          <p:nvPr/>
        </p:nvSpPr>
        <p:spPr>
          <a:xfrm>
            <a:off x="7586663" y="5129213"/>
            <a:ext cx="4605338" cy="1730375"/>
          </a:xfrm>
          <a:custGeom>
            <a:rect b="b" l="l" r="r" t="t"/>
            <a:pathLst>
              <a:path extrusionOk="0" h="545" w="1451">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rgbClr val="EEF2B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2" name="Google Shape;142;p2"/>
          <p:cNvSpPr/>
          <p:nvPr/>
        </p:nvSpPr>
        <p:spPr>
          <a:xfrm>
            <a:off x="8059738" y="5243513"/>
            <a:ext cx="4132263" cy="1616075"/>
          </a:xfrm>
          <a:custGeom>
            <a:rect b="b" l="l" r="r" t="t"/>
            <a:pathLst>
              <a:path extrusionOk="0" h="509" w="1302">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rgbClr val="D0600B"/>
              </a:gs>
              <a:gs pos="37000">
                <a:srgbClr val="F3842E"/>
              </a:gs>
              <a:gs pos="100000">
                <a:srgbClr val="F59349"/>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43" name="Google Shape;143;p2"/>
          <p:cNvGrpSpPr/>
          <p:nvPr/>
        </p:nvGrpSpPr>
        <p:grpSpPr>
          <a:xfrm>
            <a:off x="9066213" y="5339715"/>
            <a:ext cx="3125787" cy="1561148"/>
            <a:chOff x="9066213" y="5339715"/>
            <a:chExt cx="3125787" cy="1561148"/>
          </a:xfrm>
        </p:grpSpPr>
        <p:sp>
          <p:nvSpPr>
            <p:cNvPr id="144" name="Google Shape;144;p2"/>
            <p:cNvSpPr/>
            <p:nvPr/>
          </p:nvSpPr>
          <p:spPr>
            <a:xfrm>
              <a:off x="11388725" y="5741988"/>
              <a:ext cx="101600" cy="53975"/>
            </a:xfrm>
            <a:custGeom>
              <a:rect b="b" l="l" r="r" t="t"/>
              <a:pathLst>
                <a:path extrusionOk="0" h="17" w="32">
                  <a:moveTo>
                    <a:pt x="0" y="15"/>
                  </a:moveTo>
                  <a:cubicBezTo>
                    <a:pt x="9" y="17"/>
                    <a:pt x="28" y="17"/>
                    <a:pt x="32" y="8"/>
                  </a:cubicBezTo>
                  <a:cubicBezTo>
                    <a:pt x="26" y="0"/>
                    <a:pt x="4" y="8"/>
                    <a:pt x="0"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5" name="Google Shape;145;p2"/>
            <p:cNvSpPr/>
            <p:nvPr/>
          </p:nvSpPr>
          <p:spPr>
            <a:xfrm>
              <a:off x="10753725" y="5900738"/>
              <a:ext cx="136525" cy="269875"/>
            </a:xfrm>
            <a:custGeom>
              <a:rect b="b" l="l" r="r" t="t"/>
              <a:pathLst>
                <a:path extrusionOk="0" h="85" w="43">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6" name="Google Shape;146;p2"/>
            <p:cNvSpPr/>
            <p:nvPr/>
          </p:nvSpPr>
          <p:spPr>
            <a:xfrm>
              <a:off x="11534775" y="5719763"/>
              <a:ext cx="69850" cy="53975"/>
            </a:xfrm>
            <a:custGeom>
              <a:rect b="b" l="l" r="r" t="t"/>
              <a:pathLst>
                <a:path extrusionOk="0" h="17" w="22">
                  <a:moveTo>
                    <a:pt x="22" y="11"/>
                  </a:moveTo>
                  <a:cubicBezTo>
                    <a:pt x="21" y="0"/>
                    <a:pt x="2" y="7"/>
                    <a:pt x="0" y="13"/>
                  </a:cubicBezTo>
                  <a:cubicBezTo>
                    <a:pt x="7" y="17"/>
                    <a:pt x="16" y="13"/>
                    <a:pt x="22"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7" name="Google Shape;147;p2"/>
            <p:cNvSpPr/>
            <p:nvPr/>
          </p:nvSpPr>
          <p:spPr>
            <a:xfrm>
              <a:off x="11744325" y="5875338"/>
              <a:ext cx="57150" cy="44450"/>
            </a:xfrm>
            <a:custGeom>
              <a:rect b="b" l="l" r="r" t="t"/>
              <a:pathLst>
                <a:path extrusionOk="0" h="14" w="18">
                  <a:moveTo>
                    <a:pt x="1" y="11"/>
                  </a:moveTo>
                  <a:cubicBezTo>
                    <a:pt x="9" y="10"/>
                    <a:pt x="15" y="14"/>
                    <a:pt x="18" y="8"/>
                  </a:cubicBezTo>
                  <a:cubicBezTo>
                    <a:pt x="14" y="7"/>
                    <a:pt x="0" y="0"/>
                    <a:pt x="1"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8" name="Google Shape;148;p2"/>
            <p:cNvSpPr/>
            <p:nvPr/>
          </p:nvSpPr>
          <p:spPr>
            <a:xfrm>
              <a:off x="11623675" y="5875338"/>
              <a:ext cx="66675" cy="47625"/>
            </a:xfrm>
            <a:custGeom>
              <a:rect b="b" l="l" r="r" t="t"/>
              <a:pathLst>
                <a:path extrusionOk="0" h="15" w="21">
                  <a:moveTo>
                    <a:pt x="3" y="12"/>
                  </a:moveTo>
                  <a:cubicBezTo>
                    <a:pt x="9" y="15"/>
                    <a:pt x="15" y="12"/>
                    <a:pt x="21" y="11"/>
                  </a:cubicBezTo>
                  <a:cubicBezTo>
                    <a:pt x="21" y="3"/>
                    <a:pt x="0" y="0"/>
                    <a:pt x="3"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49" name="Google Shape;149;p2"/>
            <p:cNvSpPr/>
            <p:nvPr/>
          </p:nvSpPr>
          <p:spPr>
            <a:xfrm>
              <a:off x="11766550" y="5726113"/>
              <a:ext cx="60325" cy="41275"/>
            </a:xfrm>
            <a:custGeom>
              <a:rect b="b" l="l" r="r" t="t"/>
              <a:pathLst>
                <a:path extrusionOk="0" h="13" w="19">
                  <a:moveTo>
                    <a:pt x="3" y="13"/>
                  </a:moveTo>
                  <a:cubicBezTo>
                    <a:pt x="9" y="13"/>
                    <a:pt x="14" y="11"/>
                    <a:pt x="19" y="7"/>
                  </a:cubicBezTo>
                  <a:cubicBezTo>
                    <a:pt x="13" y="6"/>
                    <a:pt x="0" y="0"/>
                    <a:pt x="3" y="1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0" name="Google Shape;150;p2"/>
            <p:cNvSpPr/>
            <p:nvPr/>
          </p:nvSpPr>
          <p:spPr>
            <a:xfrm>
              <a:off x="11649075" y="5716588"/>
              <a:ext cx="79375" cy="41275"/>
            </a:xfrm>
            <a:custGeom>
              <a:rect b="b" l="l" r="r" t="t"/>
              <a:pathLst>
                <a:path extrusionOk="0" h="13" w="25">
                  <a:moveTo>
                    <a:pt x="0" y="12"/>
                  </a:moveTo>
                  <a:cubicBezTo>
                    <a:pt x="9" y="13"/>
                    <a:pt x="22" y="13"/>
                    <a:pt x="25" y="7"/>
                  </a:cubicBezTo>
                  <a:cubicBezTo>
                    <a:pt x="19" y="2"/>
                    <a:pt x="0" y="0"/>
                    <a:pt x="0"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1" name="Google Shape;151;p2"/>
            <p:cNvSpPr/>
            <p:nvPr/>
          </p:nvSpPr>
          <p:spPr>
            <a:xfrm>
              <a:off x="11820525" y="6129338"/>
              <a:ext cx="31750" cy="25400"/>
            </a:xfrm>
            <a:custGeom>
              <a:rect b="b" l="l" r="r" t="t"/>
              <a:pathLst>
                <a:path extrusionOk="0" h="8" w="10">
                  <a:moveTo>
                    <a:pt x="0" y="4"/>
                  </a:moveTo>
                  <a:cubicBezTo>
                    <a:pt x="2" y="6"/>
                    <a:pt x="5" y="8"/>
                    <a:pt x="10" y="8"/>
                  </a:cubicBezTo>
                  <a:cubicBezTo>
                    <a:pt x="10" y="4"/>
                    <a:pt x="2"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2" name="Google Shape;152;p2"/>
            <p:cNvSpPr/>
            <p:nvPr/>
          </p:nvSpPr>
          <p:spPr>
            <a:xfrm>
              <a:off x="11347450" y="5916613"/>
              <a:ext cx="101600" cy="57150"/>
            </a:xfrm>
            <a:custGeom>
              <a:rect b="b" l="l" r="r" t="t"/>
              <a:pathLst>
                <a:path extrusionOk="0" h="18" w="32">
                  <a:moveTo>
                    <a:pt x="0" y="11"/>
                  </a:moveTo>
                  <a:cubicBezTo>
                    <a:pt x="4" y="18"/>
                    <a:pt x="29" y="15"/>
                    <a:pt x="32" y="7"/>
                  </a:cubicBezTo>
                  <a:cubicBezTo>
                    <a:pt x="26" y="0"/>
                    <a:pt x="5" y="2"/>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3" name="Google Shape;153;p2"/>
            <p:cNvSpPr/>
            <p:nvPr/>
          </p:nvSpPr>
          <p:spPr>
            <a:xfrm>
              <a:off x="10998200" y="5995988"/>
              <a:ext cx="904875" cy="593725"/>
            </a:xfrm>
            <a:custGeom>
              <a:rect b="b" l="l" r="r" t="t"/>
              <a:pathLst>
                <a:path extrusionOk="0" h="187" w="285">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4" name="Google Shape;154;p2"/>
            <p:cNvSpPr/>
            <p:nvPr/>
          </p:nvSpPr>
          <p:spPr>
            <a:xfrm>
              <a:off x="11750675" y="6129338"/>
              <a:ext cx="28575" cy="19050"/>
            </a:xfrm>
            <a:custGeom>
              <a:rect b="b" l="l" r="r" t="t"/>
              <a:pathLst>
                <a:path extrusionOk="0" h="6" w="9">
                  <a:moveTo>
                    <a:pt x="0" y="4"/>
                  </a:moveTo>
                  <a:cubicBezTo>
                    <a:pt x="2" y="6"/>
                    <a:pt x="9" y="6"/>
                    <a:pt x="9" y="2"/>
                  </a:cubicBezTo>
                  <a:cubicBezTo>
                    <a:pt x="6" y="3"/>
                    <a:pt x="0"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5" name="Google Shape;155;p2"/>
            <p:cNvSpPr/>
            <p:nvPr/>
          </p:nvSpPr>
          <p:spPr>
            <a:xfrm>
              <a:off x="11480800" y="5888038"/>
              <a:ext cx="76200" cy="47625"/>
            </a:xfrm>
            <a:custGeom>
              <a:rect b="b" l="l" r="r" t="t"/>
              <a:pathLst>
                <a:path extrusionOk="0" h="15" w="24">
                  <a:moveTo>
                    <a:pt x="24" y="7"/>
                  </a:moveTo>
                  <a:cubicBezTo>
                    <a:pt x="20" y="0"/>
                    <a:pt x="3" y="4"/>
                    <a:pt x="0" y="10"/>
                  </a:cubicBezTo>
                  <a:cubicBezTo>
                    <a:pt x="5" y="15"/>
                    <a:pt x="22" y="13"/>
                    <a:pt x="24" y="7"/>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6" name="Google Shape;156;p2"/>
            <p:cNvSpPr/>
            <p:nvPr/>
          </p:nvSpPr>
          <p:spPr>
            <a:xfrm>
              <a:off x="9410700" y="6535738"/>
              <a:ext cx="241300" cy="190500"/>
            </a:xfrm>
            <a:custGeom>
              <a:rect b="b" l="l" r="r" t="t"/>
              <a:pathLst>
                <a:path extrusionOk="0" h="60" w="76">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7" name="Google Shape;157;p2"/>
            <p:cNvSpPr/>
            <p:nvPr/>
          </p:nvSpPr>
          <p:spPr>
            <a:xfrm>
              <a:off x="9156700" y="6646863"/>
              <a:ext cx="114300" cy="60325"/>
            </a:xfrm>
            <a:custGeom>
              <a:rect b="b" l="l" r="r" t="t"/>
              <a:pathLst>
                <a:path extrusionOk="0" h="19" w="36">
                  <a:moveTo>
                    <a:pt x="3" y="19"/>
                  </a:moveTo>
                  <a:cubicBezTo>
                    <a:pt x="12" y="14"/>
                    <a:pt x="29" y="19"/>
                    <a:pt x="36" y="13"/>
                  </a:cubicBezTo>
                  <a:cubicBezTo>
                    <a:pt x="31" y="0"/>
                    <a:pt x="0" y="7"/>
                    <a:pt x="3" y="19"/>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8" name="Google Shape;158;p2"/>
            <p:cNvSpPr/>
            <p:nvPr/>
          </p:nvSpPr>
          <p:spPr>
            <a:xfrm>
              <a:off x="9810750" y="6621463"/>
              <a:ext cx="101600" cy="88900"/>
            </a:xfrm>
            <a:custGeom>
              <a:rect b="b" l="l" r="r" t="t"/>
              <a:pathLst>
                <a:path extrusionOk="0" h="28" w="32">
                  <a:moveTo>
                    <a:pt x="32" y="25"/>
                  </a:moveTo>
                  <a:cubicBezTo>
                    <a:pt x="28" y="15"/>
                    <a:pt x="5" y="0"/>
                    <a:pt x="0" y="15"/>
                  </a:cubicBezTo>
                  <a:cubicBezTo>
                    <a:pt x="10" y="18"/>
                    <a:pt x="20" y="28"/>
                    <a:pt x="32" y="2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9" name="Google Shape;159;p2"/>
            <p:cNvSpPr/>
            <p:nvPr/>
          </p:nvSpPr>
          <p:spPr>
            <a:xfrm>
              <a:off x="9734550" y="6761163"/>
              <a:ext cx="85725" cy="98425"/>
            </a:xfrm>
            <a:custGeom>
              <a:rect b="b" l="l" r="r" t="t"/>
              <a:pathLst>
                <a:path extrusionOk="0" h="31" w="27">
                  <a:moveTo>
                    <a:pt x="0" y="11"/>
                  </a:moveTo>
                  <a:cubicBezTo>
                    <a:pt x="8" y="15"/>
                    <a:pt x="23" y="31"/>
                    <a:pt x="27" y="16"/>
                  </a:cubicBezTo>
                  <a:cubicBezTo>
                    <a:pt x="19" y="15"/>
                    <a:pt x="6" y="0"/>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0" name="Google Shape;160;p2"/>
            <p:cNvSpPr/>
            <p:nvPr/>
          </p:nvSpPr>
          <p:spPr>
            <a:xfrm>
              <a:off x="9744075" y="6694488"/>
              <a:ext cx="241300" cy="206375"/>
            </a:xfrm>
            <a:custGeom>
              <a:rect b="b" l="l" r="r" t="t"/>
              <a:pathLst>
                <a:path extrusionOk="0" h="65" w="76">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1" name="Google Shape;161;p2"/>
            <p:cNvSpPr/>
            <p:nvPr/>
          </p:nvSpPr>
          <p:spPr>
            <a:xfrm>
              <a:off x="10233025" y="6764338"/>
              <a:ext cx="136525" cy="98425"/>
            </a:xfrm>
            <a:custGeom>
              <a:rect b="b" l="l" r="r" t="t"/>
              <a:pathLst>
                <a:path extrusionOk="0" h="31" w="43">
                  <a:moveTo>
                    <a:pt x="0" y="5"/>
                  </a:moveTo>
                  <a:cubicBezTo>
                    <a:pt x="3" y="12"/>
                    <a:pt x="11" y="15"/>
                    <a:pt x="18" y="16"/>
                  </a:cubicBezTo>
                  <a:cubicBezTo>
                    <a:pt x="29" y="17"/>
                    <a:pt x="32" y="31"/>
                    <a:pt x="43" y="29"/>
                  </a:cubicBezTo>
                  <a:cubicBezTo>
                    <a:pt x="42" y="12"/>
                    <a:pt x="15" y="0"/>
                    <a:pt x="0" y="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2" name="Google Shape;162;p2"/>
            <p:cNvSpPr/>
            <p:nvPr/>
          </p:nvSpPr>
          <p:spPr>
            <a:xfrm>
              <a:off x="11249025" y="5792788"/>
              <a:ext cx="117475" cy="66675"/>
            </a:xfrm>
            <a:custGeom>
              <a:rect b="b" l="l" r="r" t="t"/>
              <a:pathLst>
                <a:path extrusionOk="0" h="21" w="37">
                  <a:moveTo>
                    <a:pt x="37" y="4"/>
                  </a:moveTo>
                  <a:cubicBezTo>
                    <a:pt x="24" y="0"/>
                    <a:pt x="6" y="6"/>
                    <a:pt x="0" y="20"/>
                  </a:cubicBezTo>
                  <a:cubicBezTo>
                    <a:pt x="14" y="21"/>
                    <a:pt x="29" y="13"/>
                    <a:pt x="37"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3" name="Google Shape;163;p2"/>
            <p:cNvSpPr/>
            <p:nvPr/>
          </p:nvSpPr>
          <p:spPr>
            <a:xfrm>
              <a:off x="11141075" y="5751513"/>
              <a:ext cx="69850" cy="34925"/>
            </a:xfrm>
            <a:custGeom>
              <a:rect b="b" l="l" r="r" t="t"/>
              <a:pathLst>
                <a:path extrusionOk="0" h="11" w="22">
                  <a:moveTo>
                    <a:pt x="22" y="0"/>
                  </a:moveTo>
                  <a:cubicBezTo>
                    <a:pt x="14" y="4"/>
                    <a:pt x="7" y="7"/>
                    <a:pt x="0" y="11"/>
                  </a:cubicBezTo>
                  <a:cubicBezTo>
                    <a:pt x="8" y="10"/>
                    <a:pt x="15" y="5"/>
                    <a:pt x="22"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4" name="Google Shape;164;p2"/>
            <p:cNvSpPr/>
            <p:nvPr/>
          </p:nvSpPr>
          <p:spPr>
            <a:xfrm>
              <a:off x="12141200" y="5722938"/>
              <a:ext cx="38100" cy="60325"/>
            </a:xfrm>
            <a:custGeom>
              <a:rect b="b" l="l" r="r" t="t"/>
              <a:pathLst>
                <a:path extrusionOk="0" h="19" w="12">
                  <a:moveTo>
                    <a:pt x="12" y="14"/>
                  </a:moveTo>
                  <a:cubicBezTo>
                    <a:pt x="9" y="11"/>
                    <a:pt x="4" y="0"/>
                    <a:pt x="0" y="7"/>
                  </a:cubicBezTo>
                  <a:cubicBezTo>
                    <a:pt x="3" y="9"/>
                    <a:pt x="7" y="19"/>
                    <a:pt x="12"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5" name="Google Shape;165;p2"/>
            <p:cNvSpPr/>
            <p:nvPr/>
          </p:nvSpPr>
          <p:spPr>
            <a:xfrm>
              <a:off x="11347450" y="6764338"/>
              <a:ext cx="47625" cy="79375"/>
            </a:xfrm>
            <a:custGeom>
              <a:rect b="b" l="l" r="r" t="t"/>
              <a:pathLst>
                <a:path extrusionOk="0" h="25" w="15">
                  <a:moveTo>
                    <a:pt x="5" y="0"/>
                  </a:moveTo>
                  <a:cubicBezTo>
                    <a:pt x="0" y="1"/>
                    <a:pt x="3" y="9"/>
                    <a:pt x="2" y="15"/>
                  </a:cubicBezTo>
                  <a:cubicBezTo>
                    <a:pt x="13" y="25"/>
                    <a:pt x="15" y="2"/>
                    <a:pt x="5"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6" name="Google Shape;166;p2"/>
            <p:cNvSpPr/>
            <p:nvPr/>
          </p:nvSpPr>
          <p:spPr>
            <a:xfrm>
              <a:off x="11940540" y="5339715"/>
              <a:ext cx="251460" cy="119698"/>
            </a:xfrm>
            <a:custGeom>
              <a:rect b="b" l="l" r="r" t="t"/>
              <a:pathLst>
                <a:path extrusionOk="0" h="38" w="80">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7" name="Google Shape;167;p2"/>
            <p:cNvSpPr/>
            <p:nvPr/>
          </p:nvSpPr>
          <p:spPr>
            <a:xfrm>
              <a:off x="10956925" y="5406390"/>
              <a:ext cx="1235075" cy="1478598"/>
            </a:xfrm>
            <a:custGeom>
              <a:rect b="b" l="l" r="r" t="t"/>
              <a:pathLst>
                <a:path extrusionOk="0" h="467" w="389">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8" name="Google Shape;168;p2"/>
            <p:cNvSpPr/>
            <p:nvPr/>
          </p:nvSpPr>
          <p:spPr>
            <a:xfrm>
              <a:off x="9066213" y="6475413"/>
              <a:ext cx="1430338" cy="396875"/>
            </a:xfrm>
            <a:custGeom>
              <a:rect b="b" l="l" r="r" t="t"/>
              <a:pathLst>
                <a:path extrusionOk="0" h="125" w="451">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9" name="Google Shape;169;p2"/>
            <p:cNvSpPr/>
            <p:nvPr/>
          </p:nvSpPr>
          <p:spPr>
            <a:xfrm>
              <a:off x="10604500" y="5810250"/>
              <a:ext cx="504825" cy="1049338"/>
            </a:xfrm>
            <a:custGeom>
              <a:rect b="b" l="l" r="r" t="t"/>
              <a:pathLst>
                <a:path extrusionOk="0" h="331" w="159">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0" name="Google Shape;170;p2"/>
            <p:cNvSpPr/>
            <p:nvPr/>
          </p:nvSpPr>
          <p:spPr>
            <a:xfrm>
              <a:off x="10842625" y="5913438"/>
              <a:ext cx="498475" cy="946150"/>
            </a:xfrm>
            <a:custGeom>
              <a:rect b="b" l="l" r="r" t="t"/>
              <a:pathLst>
                <a:path extrusionOk="0" h="298" w="157">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1" name="Google Shape;171;p2"/>
            <p:cNvSpPr/>
            <p:nvPr/>
          </p:nvSpPr>
          <p:spPr>
            <a:xfrm>
              <a:off x="10766425" y="5843588"/>
              <a:ext cx="469900" cy="1016000"/>
            </a:xfrm>
            <a:custGeom>
              <a:rect b="b" l="l" r="r" t="t"/>
              <a:pathLst>
                <a:path extrusionOk="0" h="320" w="148">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2" name="Google Shape;172;p2"/>
            <p:cNvSpPr/>
            <p:nvPr/>
          </p:nvSpPr>
          <p:spPr>
            <a:xfrm>
              <a:off x="11861800" y="6573838"/>
              <a:ext cx="95250" cy="285750"/>
            </a:xfrm>
            <a:custGeom>
              <a:rect b="b" l="l" r="r" t="t"/>
              <a:pathLst>
                <a:path extrusionOk="0" h="90" w="3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3" name="Google Shape;173;p2"/>
            <p:cNvSpPr/>
            <p:nvPr/>
          </p:nvSpPr>
          <p:spPr>
            <a:xfrm>
              <a:off x="10121900" y="6831013"/>
              <a:ext cx="60325" cy="28575"/>
            </a:xfrm>
            <a:custGeom>
              <a:rect b="b" l="l" r="r" t="t"/>
              <a:pathLst>
                <a:path extrusionOk="0" h="9" w="19">
                  <a:moveTo>
                    <a:pt x="0" y="0"/>
                  </a:moveTo>
                  <a:cubicBezTo>
                    <a:pt x="0" y="3"/>
                    <a:pt x="2" y="6"/>
                    <a:pt x="4" y="9"/>
                  </a:cubicBezTo>
                  <a:cubicBezTo>
                    <a:pt x="19" y="9"/>
                    <a:pt x="19" y="9"/>
                    <a:pt x="19" y="9"/>
                  </a:cubicBezTo>
                  <a:cubicBezTo>
                    <a:pt x="13" y="6"/>
                    <a:pt x="8" y="2"/>
                    <a:pt x="0"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4" name="Google Shape;174;p2"/>
            <p:cNvSpPr/>
            <p:nvPr/>
          </p:nvSpPr>
          <p:spPr>
            <a:xfrm>
              <a:off x="10163175" y="6773863"/>
              <a:ext cx="168275" cy="85725"/>
            </a:xfrm>
            <a:custGeom>
              <a:rect b="b" l="l" r="r" t="t"/>
              <a:pathLst>
                <a:path extrusionOk="0" h="27" w="53">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75" name="Google Shape;175;p2"/>
          <p:cNvSpPr/>
          <p:nvPr/>
        </p:nvSpPr>
        <p:spPr>
          <a:xfrm>
            <a:off x="6824663" y="4976813"/>
            <a:ext cx="5367338" cy="1879600"/>
          </a:xfrm>
          <a:custGeom>
            <a:rect b="b" l="l" r="r" t="t"/>
            <a:pathLst>
              <a:path extrusionOk="0" h="592" w="1691">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6" name="Google Shape;176;p2"/>
          <p:cNvSpPr/>
          <p:nvPr/>
        </p:nvSpPr>
        <p:spPr>
          <a:xfrm>
            <a:off x="7475538" y="5110163"/>
            <a:ext cx="4716463" cy="1749425"/>
          </a:xfrm>
          <a:custGeom>
            <a:rect b="b" l="l" r="r" t="t"/>
            <a:pathLst>
              <a:path extrusionOk="0" h="551" w="1486">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nvGrpSpPr>
          <p:cNvPr id="177" name="Google Shape;177;p2"/>
          <p:cNvGrpSpPr/>
          <p:nvPr/>
        </p:nvGrpSpPr>
        <p:grpSpPr>
          <a:xfrm>
            <a:off x="1587" y="3359150"/>
            <a:ext cx="12185650" cy="3976688"/>
            <a:chOff x="6350" y="3359150"/>
            <a:chExt cx="12185650" cy="3976688"/>
          </a:xfrm>
        </p:grpSpPr>
        <p:sp>
          <p:nvSpPr>
            <p:cNvPr id="178" name="Google Shape;178;p2"/>
            <p:cNvSpPr/>
            <p:nvPr/>
          </p:nvSpPr>
          <p:spPr>
            <a:xfrm>
              <a:off x="3675063" y="6808788"/>
              <a:ext cx="238125" cy="50800"/>
            </a:xfrm>
            <a:custGeom>
              <a:rect b="b" l="l" r="r" t="t"/>
              <a:pathLst>
                <a:path extrusionOk="0" h="16" w="75">
                  <a:moveTo>
                    <a:pt x="0" y="0"/>
                  </a:moveTo>
                  <a:cubicBezTo>
                    <a:pt x="48" y="16"/>
                    <a:pt x="48" y="16"/>
                    <a:pt x="48" y="16"/>
                  </a:cubicBezTo>
                  <a:cubicBezTo>
                    <a:pt x="75" y="16"/>
                    <a:pt x="75" y="16"/>
                    <a:pt x="75" y="16"/>
                  </a:cubicBezTo>
                  <a:cubicBezTo>
                    <a:pt x="49" y="11"/>
                    <a:pt x="24" y="6"/>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79" name="Google Shape;179;p2"/>
            <p:cNvSpPr/>
            <p:nvPr/>
          </p:nvSpPr>
          <p:spPr>
            <a:xfrm>
              <a:off x="6350" y="3359150"/>
              <a:ext cx="12185650" cy="3976688"/>
            </a:xfrm>
            <a:custGeom>
              <a:rect b="b" l="l" r="r" t="t"/>
              <a:pathLst>
                <a:path extrusionOk="0" h="1252" w="3839">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80" name="Google Shape;180;p2"/>
            <p:cNvSpPr/>
            <p:nvPr/>
          </p:nvSpPr>
          <p:spPr>
            <a:xfrm>
              <a:off x="3201988" y="6656388"/>
              <a:ext cx="825500" cy="203200"/>
            </a:xfrm>
            <a:custGeom>
              <a:rect b="b" l="l" r="r" t="t"/>
              <a:pathLst>
                <a:path extrusionOk="0" h="64" w="260">
                  <a:moveTo>
                    <a:pt x="0" y="0"/>
                  </a:moveTo>
                  <a:cubicBezTo>
                    <a:pt x="196" y="64"/>
                    <a:pt x="196" y="64"/>
                    <a:pt x="196" y="64"/>
                  </a:cubicBezTo>
                  <a:cubicBezTo>
                    <a:pt x="260" y="64"/>
                    <a:pt x="260" y="64"/>
                    <a:pt x="260" y="64"/>
                  </a:cubicBezTo>
                  <a:cubicBezTo>
                    <a:pt x="150" y="44"/>
                    <a:pt x="63" y="20"/>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81" name="Google Shape;181;p2"/>
          <p:cNvSpPr txBox="1"/>
          <p:nvPr>
            <p:ph type="ctrTitle"/>
          </p:nvPr>
        </p:nvSpPr>
        <p:spPr>
          <a:xfrm>
            <a:off x="1522412" y="685800"/>
            <a:ext cx="9144000" cy="28956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0"/>
              <a:buFont typeface="Constantia"/>
              <a:buNone/>
              <a:defRPr b="1" i="0" sz="66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2" name="Google Shape;182;p2"/>
          <p:cNvSpPr txBox="1"/>
          <p:nvPr>
            <p:ph idx="1" type="subTitle"/>
          </p:nvPr>
        </p:nvSpPr>
        <p:spPr>
          <a:xfrm>
            <a:off x="1522412" y="3657599"/>
            <a:ext cx="9144000" cy="1319214"/>
          </a:xfrm>
          <a:prstGeom prst="rect">
            <a:avLst/>
          </a:prstGeom>
          <a:noFill/>
          <a:ln>
            <a:noFill/>
          </a:ln>
        </p:spPr>
        <p:txBody>
          <a:bodyPr anchorCtr="0" anchor="t" bIns="45700" lIns="0" spcFirstLastPara="1" rIns="91425" wrap="square" tIns="45700"/>
          <a:lstStyle>
            <a:lvl1pPr lvl="0" marR="0" rtl="0" algn="l">
              <a:lnSpc>
                <a:spcPct val="90000"/>
              </a:lnSpc>
              <a:spcBef>
                <a:spcPts val="18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1pPr>
            <a:lvl2pPr lvl="1" marR="0" rtl="0" algn="ctr">
              <a:lnSpc>
                <a:spcPct val="90000"/>
              </a:lnSpc>
              <a:spcBef>
                <a:spcPts val="1200"/>
              </a:spcBef>
              <a:spcAft>
                <a:spcPts val="0"/>
              </a:spcAft>
              <a:buClr>
                <a:schemeClr val="lt1"/>
              </a:buClr>
              <a:buSzPts val="2200"/>
              <a:buFont typeface="Arial"/>
              <a:buNone/>
              <a:defRPr b="0" i="0" sz="2200" u="none" cap="none" strike="noStrike">
                <a:solidFill>
                  <a:schemeClr val="lt1"/>
                </a:solidFill>
                <a:latin typeface="Constantia"/>
                <a:ea typeface="Constantia"/>
                <a:cs typeface="Constantia"/>
                <a:sym typeface="Constantia"/>
              </a:defRPr>
            </a:lvl2pPr>
            <a:lvl3pPr lvl="2" marR="0" rtl="0" algn="ctr">
              <a:lnSpc>
                <a:spcPct val="90000"/>
              </a:lnSpc>
              <a:spcBef>
                <a:spcPts val="1000"/>
              </a:spcBef>
              <a:spcAft>
                <a:spcPts val="0"/>
              </a:spcAft>
              <a:buClr>
                <a:schemeClr val="lt1"/>
              </a:buClr>
              <a:buSzPts val="1800"/>
              <a:buFont typeface="Arial"/>
              <a:buNone/>
              <a:defRPr b="0" i="0" sz="1800" u="none" cap="none" strike="noStrike">
                <a:solidFill>
                  <a:schemeClr val="lt1"/>
                </a:solidFill>
                <a:latin typeface="Constantia"/>
                <a:ea typeface="Constantia"/>
                <a:cs typeface="Constantia"/>
                <a:sym typeface="Constantia"/>
              </a:defRPr>
            </a:lvl3pPr>
            <a:lvl4pPr lvl="3" marR="0" rtl="0" algn="ctr">
              <a:lnSpc>
                <a:spcPct val="90000"/>
              </a:lnSpc>
              <a:spcBef>
                <a:spcPts val="8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4pPr>
            <a:lvl5pPr lvl="4" marR="0" rtl="0" algn="ctr">
              <a:lnSpc>
                <a:spcPct val="90000"/>
              </a:lnSpc>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5pPr>
            <a:lvl6pPr lvl="5"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6pPr>
            <a:lvl7pPr lvl="6"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7pPr>
            <a:lvl8pPr lvl="7"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8pPr>
            <a:lvl9pPr lvl="8"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4" name="Shape 234"/>
        <p:cNvGrpSpPr/>
        <p:nvPr/>
      </p:nvGrpSpPr>
      <p:grpSpPr>
        <a:xfrm>
          <a:off x="0" y="0"/>
          <a:ext cx="0" cy="0"/>
          <a:chOff x="0" y="0"/>
          <a:chExt cx="0" cy="0"/>
        </a:xfrm>
      </p:grpSpPr>
      <p:sp>
        <p:nvSpPr>
          <p:cNvPr id="235" name="Google Shape;235;p11"/>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36" name="Google Shape;236;p11"/>
          <p:cNvSpPr txBox="1"/>
          <p:nvPr>
            <p:ph idx="1" type="body"/>
          </p:nvPr>
        </p:nvSpPr>
        <p:spPr>
          <a:xfrm rot="5400000">
            <a:off x="3998912" y="-647700"/>
            <a:ext cx="4191000" cy="9144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37" name="Google Shape;237;p11"/>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8" name="Google Shape;238;p11"/>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9" name="Google Shape;239;p11"/>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0" name="Shape 240"/>
        <p:cNvGrpSpPr/>
        <p:nvPr/>
      </p:nvGrpSpPr>
      <p:grpSpPr>
        <a:xfrm>
          <a:off x="0" y="0"/>
          <a:ext cx="0" cy="0"/>
          <a:chOff x="0" y="0"/>
          <a:chExt cx="0" cy="0"/>
        </a:xfrm>
      </p:grpSpPr>
      <p:sp>
        <p:nvSpPr>
          <p:cNvPr id="241" name="Google Shape;241;p12"/>
          <p:cNvSpPr txBox="1"/>
          <p:nvPr>
            <p:ph type="title"/>
          </p:nvPr>
        </p:nvSpPr>
        <p:spPr>
          <a:xfrm rot="5400000">
            <a:off x="7087954" y="1909312"/>
            <a:ext cx="5897562" cy="262821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42" name="Google Shape;242;p12"/>
          <p:cNvSpPr txBox="1"/>
          <p:nvPr>
            <p:ph idx="1" type="body"/>
          </p:nvPr>
        </p:nvSpPr>
        <p:spPr>
          <a:xfrm rot="5400000">
            <a:off x="1755344" y="-642724"/>
            <a:ext cx="5897562" cy="7732286"/>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43" name="Google Shape;243;p12"/>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4" name="Google Shape;244;p12"/>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5" name="Google Shape;245;p12"/>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83" name="Shape 183"/>
        <p:cNvGrpSpPr/>
        <p:nvPr/>
      </p:nvGrpSpPr>
      <p:grpSpPr>
        <a:xfrm>
          <a:off x="0" y="0"/>
          <a:ext cx="0" cy="0"/>
          <a:chOff x="0" y="0"/>
          <a:chExt cx="0" cy="0"/>
        </a:xfrm>
      </p:grpSpPr>
      <p:sp>
        <p:nvSpPr>
          <p:cNvPr id="184" name="Google Shape;184;p3"/>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5" name="Google Shape;185;p3"/>
          <p:cNvSpPr txBox="1"/>
          <p:nvPr>
            <p:ph idx="1" type="body"/>
          </p:nvPr>
        </p:nvSpPr>
        <p:spPr>
          <a:xfrm>
            <a:off x="1522413" y="1828800"/>
            <a:ext cx="4480560" cy="41910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836" lvl="5" marL="27432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6pPr>
            <a:lvl7pPr indent="-342836" lvl="6" marL="32004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7pPr>
            <a:lvl8pPr indent="-342836" lvl="7" marL="36576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8pPr>
            <a:lvl9pPr indent="-342836" lvl="8" marL="41148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9pPr>
          </a:lstStyle>
          <a:p/>
        </p:txBody>
      </p:sp>
      <p:sp>
        <p:nvSpPr>
          <p:cNvPr id="186" name="Google Shape;186;p3"/>
          <p:cNvSpPr txBox="1"/>
          <p:nvPr>
            <p:ph idx="2" type="body"/>
          </p:nvPr>
        </p:nvSpPr>
        <p:spPr>
          <a:xfrm>
            <a:off x="6185853" y="1828800"/>
            <a:ext cx="4480560" cy="41910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836" lvl="5" marL="27432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6pPr>
            <a:lvl7pPr indent="-342836" lvl="6" marL="32004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7pPr>
            <a:lvl8pPr indent="-342836" lvl="7" marL="36576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8pPr>
            <a:lvl9pPr indent="-342836" lvl="8" marL="4114800" marR="0" rtl="0" algn="l">
              <a:spcBef>
                <a:spcPts val="6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9pPr>
          </a:lstStyle>
          <a:p/>
        </p:txBody>
      </p:sp>
      <p:sp>
        <p:nvSpPr>
          <p:cNvPr id="187" name="Google Shape;187;p3"/>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8" name="Google Shape;188;p3"/>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9" name="Google Shape;189;p3"/>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0" name="Shape 190"/>
        <p:cNvGrpSpPr/>
        <p:nvPr/>
      </p:nvGrpSpPr>
      <p:grpSpPr>
        <a:xfrm>
          <a:off x="0" y="0"/>
          <a:ext cx="0" cy="0"/>
          <a:chOff x="0" y="0"/>
          <a:chExt cx="0" cy="0"/>
        </a:xfrm>
      </p:grpSpPr>
      <p:sp>
        <p:nvSpPr>
          <p:cNvPr id="191" name="Google Shape;191;p4"/>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2" name="Google Shape;192;p4"/>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93" name="Google Shape;193;p4"/>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4" name="Google Shape;194;p4"/>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5" name="Google Shape;195;p4"/>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6" name="Shape 196"/>
        <p:cNvGrpSpPr/>
        <p:nvPr/>
      </p:nvGrpSpPr>
      <p:grpSpPr>
        <a:xfrm>
          <a:off x="0" y="0"/>
          <a:ext cx="0" cy="0"/>
          <a:chOff x="0" y="0"/>
          <a:chExt cx="0" cy="0"/>
        </a:xfrm>
      </p:grpSpPr>
      <p:sp>
        <p:nvSpPr>
          <p:cNvPr id="197" name="Google Shape;197;p5"/>
          <p:cNvSpPr txBox="1"/>
          <p:nvPr>
            <p:ph type="title"/>
          </p:nvPr>
        </p:nvSpPr>
        <p:spPr>
          <a:xfrm>
            <a:off x="1522413"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8" name="Google Shape;198;p5"/>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9" name="Google Shape;199;p5"/>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0" name="Google Shape;200;p5"/>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1" name="Shape 201"/>
        <p:cNvGrpSpPr/>
        <p:nvPr/>
      </p:nvGrpSpPr>
      <p:grpSpPr>
        <a:xfrm>
          <a:off x="0" y="0"/>
          <a:ext cx="0" cy="0"/>
          <a:chOff x="0" y="0"/>
          <a:chExt cx="0" cy="0"/>
        </a:xfrm>
      </p:grpSpPr>
      <p:sp>
        <p:nvSpPr>
          <p:cNvPr id="202" name="Google Shape;202;p6"/>
          <p:cNvSpPr txBox="1"/>
          <p:nvPr>
            <p:ph type="title"/>
          </p:nvPr>
        </p:nvSpPr>
        <p:spPr>
          <a:xfrm>
            <a:off x="1522412" y="1676400"/>
            <a:ext cx="9144000" cy="32004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0"/>
              <a:buFont typeface="Constantia"/>
              <a:buNone/>
              <a:defRPr b="1" i="0" sz="66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03" name="Google Shape;203;p6"/>
          <p:cNvSpPr txBox="1"/>
          <p:nvPr>
            <p:ph idx="1" type="body"/>
          </p:nvPr>
        </p:nvSpPr>
        <p:spPr>
          <a:xfrm>
            <a:off x="1522412" y="5029200"/>
            <a:ext cx="9144000" cy="982980"/>
          </a:xfrm>
          <a:prstGeom prst="rect">
            <a:avLst/>
          </a:prstGeom>
          <a:noFill/>
          <a:ln>
            <a:noFill/>
          </a:ln>
        </p:spPr>
        <p:txBody>
          <a:bodyPr anchorCtr="0" anchor="t" bIns="45700" lIns="0" spcFirstLastPara="1" rIns="91425" wrap="square" tIns="45700"/>
          <a:lstStyle>
            <a:lvl1pPr indent="-228600" lvl="0" marL="457200" marR="0" rtl="0" algn="l">
              <a:lnSpc>
                <a:spcPct val="90000"/>
              </a:lnSpc>
              <a:spcBef>
                <a:spcPts val="18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800"/>
              <a:buFont typeface="Arial"/>
              <a:buNone/>
              <a:defRPr b="0" i="0" sz="18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9pPr>
          </a:lstStyle>
          <a:p/>
        </p:txBody>
      </p:sp>
      <p:sp>
        <p:nvSpPr>
          <p:cNvPr id="204" name="Google Shape;204;p6"/>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5" name="Google Shape;205;p6"/>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6" name="Google Shape;206;p6"/>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07" name="Shape 207"/>
        <p:cNvGrpSpPr/>
        <p:nvPr/>
      </p:nvGrpSpPr>
      <p:grpSpPr>
        <a:xfrm>
          <a:off x="0" y="0"/>
          <a:ext cx="0" cy="0"/>
          <a:chOff x="0" y="0"/>
          <a:chExt cx="0" cy="0"/>
        </a:xfrm>
      </p:grpSpPr>
      <p:sp>
        <p:nvSpPr>
          <p:cNvPr id="208" name="Google Shape;208;p7"/>
          <p:cNvSpPr txBox="1"/>
          <p:nvPr>
            <p:ph idx="1" type="body"/>
          </p:nvPr>
        </p:nvSpPr>
        <p:spPr>
          <a:xfrm>
            <a:off x="1522413" y="1828800"/>
            <a:ext cx="4480560"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0"/>
              <a:buFont typeface="Arial"/>
              <a:buNone/>
              <a:defRPr b="0" i="0" sz="26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999"/>
              <a:buFont typeface="Arial"/>
              <a:buNone/>
              <a:defRPr b="1" i="0" sz="1999"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799"/>
              <a:buFont typeface="Arial"/>
              <a:buNone/>
              <a:defRPr b="1" i="0" sz="1799"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09" name="Google Shape;209;p7"/>
          <p:cNvSpPr txBox="1"/>
          <p:nvPr>
            <p:ph idx="2" type="body"/>
          </p:nvPr>
        </p:nvSpPr>
        <p:spPr>
          <a:xfrm>
            <a:off x="1522413" y="2743200"/>
            <a:ext cx="4480560" cy="32766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0" name="Google Shape;210;p7"/>
          <p:cNvSpPr txBox="1"/>
          <p:nvPr>
            <p:ph idx="3" type="body"/>
          </p:nvPr>
        </p:nvSpPr>
        <p:spPr>
          <a:xfrm>
            <a:off x="6185853" y="1828800"/>
            <a:ext cx="4480560"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0"/>
              <a:buFont typeface="Arial"/>
              <a:buNone/>
              <a:defRPr b="0" i="0" sz="26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999"/>
              <a:buFont typeface="Arial"/>
              <a:buNone/>
              <a:defRPr b="1" i="0" sz="1999"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799"/>
              <a:buFont typeface="Arial"/>
              <a:buNone/>
              <a:defRPr b="1" i="0" sz="1799"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11" name="Google Shape;211;p7"/>
          <p:cNvSpPr txBox="1"/>
          <p:nvPr>
            <p:ph idx="4" type="body"/>
          </p:nvPr>
        </p:nvSpPr>
        <p:spPr>
          <a:xfrm>
            <a:off x="6185853" y="2743200"/>
            <a:ext cx="4480560" cy="3276600"/>
          </a:xfrm>
          <a:prstGeom prst="rect">
            <a:avLst/>
          </a:prstGeom>
          <a:noFill/>
          <a:ln>
            <a:noFill/>
          </a:ln>
        </p:spPr>
        <p:txBody>
          <a:bodyPr anchorCtr="0" anchor="t" bIns="45700" lIns="91425" spcFirstLastPara="1" rIns="91425" wrap="square" tIns="45700"/>
          <a:lstStyle>
            <a:lvl1pPr indent="-380936" lvl="0" marL="457200" marR="0" rtl="0" algn="l">
              <a:lnSpc>
                <a:spcPct val="90000"/>
              </a:lnSpc>
              <a:spcBef>
                <a:spcPts val="1800"/>
              </a:spcBef>
              <a:spcAft>
                <a:spcPts val="0"/>
              </a:spcAft>
              <a:buClr>
                <a:schemeClr val="lt1"/>
              </a:buClr>
              <a:buSzPts val="2399"/>
              <a:buFont typeface="Arial"/>
              <a:buChar char="•"/>
              <a:defRPr b="0" i="0" sz="2399"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836" lvl="2" marL="1371600" marR="0" rtl="0" algn="l">
              <a:lnSpc>
                <a:spcPct val="90000"/>
              </a:lnSpc>
              <a:spcBef>
                <a:spcPts val="1000"/>
              </a:spcBef>
              <a:spcAft>
                <a:spcPts val="0"/>
              </a:spcAft>
              <a:buClr>
                <a:schemeClr val="lt1"/>
              </a:buClr>
              <a:buSzPts val="1799"/>
              <a:buFont typeface="Arial"/>
              <a:buChar char="•"/>
              <a:defRPr b="0" i="0" sz="1799"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2" name="Google Shape;212;p7"/>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3" name="Google Shape;213;p7"/>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4" name="Google Shape;214;p7"/>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7"/>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6" name="Shape 216"/>
        <p:cNvGrpSpPr/>
        <p:nvPr/>
      </p:nvGrpSpPr>
      <p:grpSpPr>
        <a:xfrm>
          <a:off x="0" y="0"/>
          <a:ext cx="0" cy="0"/>
          <a:chOff x="0" y="0"/>
          <a:chExt cx="0" cy="0"/>
        </a:xfrm>
      </p:grpSpPr>
      <p:sp>
        <p:nvSpPr>
          <p:cNvPr id="217" name="Google Shape;217;p8"/>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8" name="Google Shape;218;p8"/>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9" name="Google Shape;219;p8"/>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20" name="Shape 220"/>
        <p:cNvGrpSpPr/>
        <p:nvPr/>
      </p:nvGrpSpPr>
      <p:grpSpPr>
        <a:xfrm>
          <a:off x="0" y="0"/>
          <a:ext cx="0" cy="0"/>
          <a:chOff x="0" y="0"/>
          <a:chExt cx="0" cy="0"/>
        </a:xfrm>
      </p:grpSpPr>
      <p:sp>
        <p:nvSpPr>
          <p:cNvPr id="221" name="Google Shape;221;p9"/>
          <p:cNvSpPr txBox="1"/>
          <p:nvPr>
            <p:ph type="title"/>
          </p:nvPr>
        </p:nvSpPr>
        <p:spPr>
          <a:xfrm>
            <a:off x="1065214" y="741872"/>
            <a:ext cx="4190998"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0"/>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2" name="Google Shape;222;p9"/>
          <p:cNvSpPr txBox="1"/>
          <p:nvPr>
            <p:ph idx="1" type="body"/>
          </p:nvPr>
        </p:nvSpPr>
        <p:spPr>
          <a:xfrm>
            <a:off x="5561012" y="761999"/>
            <a:ext cx="5562601" cy="5257801"/>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23" name="Google Shape;223;p9"/>
          <p:cNvSpPr txBox="1"/>
          <p:nvPr>
            <p:ph idx="2" type="body"/>
          </p:nvPr>
        </p:nvSpPr>
        <p:spPr>
          <a:xfrm>
            <a:off x="1065214" y="3581400"/>
            <a:ext cx="4190998"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24" name="Google Shape;224;p9"/>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5" name="Google Shape;225;p9"/>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6" name="Google Shape;226;p9"/>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7" name="Shape 227"/>
        <p:cNvGrpSpPr/>
        <p:nvPr/>
      </p:nvGrpSpPr>
      <p:grpSpPr>
        <a:xfrm>
          <a:off x="0" y="0"/>
          <a:ext cx="0" cy="0"/>
          <a:chOff x="0" y="0"/>
          <a:chExt cx="0" cy="0"/>
        </a:xfrm>
      </p:grpSpPr>
      <p:sp>
        <p:nvSpPr>
          <p:cNvPr id="228" name="Google Shape;228;p10"/>
          <p:cNvSpPr txBox="1"/>
          <p:nvPr>
            <p:ph type="title"/>
          </p:nvPr>
        </p:nvSpPr>
        <p:spPr>
          <a:xfrm>
            <a:off x="1065212" y="741872"/>
            <a:ext cx="4190999"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0"/>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9" name="Google Shape;229;p10"/>
          <p:cNvSpPr/>
          <p:nvPr>
            <p:ph idx="2" type="pic"/>
          </p:nvPr>
        </p:nvSpPr>
        <p:spPr>
          <a:xfrm>
            <a:off x="5561013" y="762000"/>
            <a:ext cx="5562600" cy="5257800"/>
          </a:xfrm>
          <a:prstGeom prst="rect">
            <a:avLst/>
          </a:prstGeom>
          <a:solidFill>
            <a:srgbClr val="494D11"/>
          </a:solidFill>
          <a:ln>
            <a:noFill/>
          </a:ln>
          <a:effectLst>
            <a:outerShdw blurRad="114300" rotWithShape="0" algn="t" dir="2700000" dist="38100">
              <a:srgbClr val="000000">
                <a:alpha val="41960"/>
              </a:srgbClr>
            </a:outerShdw>
          </a:effectLst>
        </p:spPr>
        <p:txBody>
          <a:bodyPr anchorCtr="0" anchor="t" bIns="45700" lIns="91425" spcFirstLastPara="1" rIns="91425" wrap="square" tIns="45700"/>
          <a:lstStyle>
            <a:lvl1pPr lvl="0" marR="0" rtl="0" algn="ctr">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lvl="1" marR="0" rtl="0" algn="l">
              <a:lnSpc>
                <a:spcPct val="90000"/>
              </a:lnSpc>
              <a:spcBef>
                <a:spcPts val="1200"/>
              </a:spcBef>
              <a:spcAft>
                <a:spcPts val="0"/>
              </a:spcAft>
              <a:buClr>
                <a:schemeClr val="lt1"/>
              </a:buClr>
              <a:buSzPts val="2800"/>
              <a:buFont typeface="Arial"/>
              <a:buNone/>
              <a:defRPr b="0" i="0" sz="2800" u="none" cap="none" strike="noStrike">
                <a:solidFill>
                  <a:schemeClr val="lt1"/>
                </a:solidFill>
                <a:latin typeface="Constantia"/>
                <a:ea typeface="Constantia"/>
                <a:cs typeface="Constantia"/>
                <a:sym typeface="Constantia"/>
              </a:defRPr>
            </a:lvl2pPr>
            <a:lvl3pPr lvl="2"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3pPr>
            <a:lvl4pPr lvl="3" marR="0" rtl="0" algn="l">
              <a:lnSpc>
                <a:spcPct val="90000"/>
              </a:lnSpc>
              <a:spcBef>
                <a:spcPts val="8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4pPr>
            <a:lvl5pPr lvl="4" marR="0" rtl="0" algn="l">
              <a:lnSpc>
                <a:spcPct val="90000"/>
              </a:lnSpc>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5pPr>
            <a:lvl6pPr lvl="5"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6pPr>
            <a:lvl7pPr lvl="6"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7pPr>
            <a:lvl8pPr lvl="7"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8pPr>
            <a:lvl9pPr lvl="8" marR="0" rtl="0" algn="l">
              <a:spcBef>
                <a:spcPts val="600"/>
              </a:spcBef>
              <a:spcAft>
                <a:spcPts val="0"/>
              </a:spcAft>
              <a:buClr>
                <a:schemeClr val="lt1"/>
              </a:buClr>
              <a:buSzPts val="2000"/>
              <a:buFont typeface="Arial"/>
              <a:buNone/>
              <a:defRPr b="0" i="0" sz="2000" u="none" cap="none" strike="noStrike">
                <a:solidFill>
                  <a:schemeClr val="lt1"/>
                </a:solidFill>
                <a:latin typeface="Constantia"/>
                <a:ea typeface="Constantia"/>
                <a:cs typeface="Constantia"/>
                <a:sym typeface="Constantia"/>
              </a:defRPr>
            </a:lvl9pPr>
          </a:lstStyle>
          <a:p/>
        </p:txBody>
      </p:sp>
      <p:sp>
        <p:nvSpPr>
          <p:cNvPr id="230" name="Google Shape;230;p10"/>
          <p:cNvSpPr txBox="1"/>
          <p:nvPr>
            <p:ph idx="1" type="body"/>
          </p:nvPr>
        </p:nvSpPr>
        <p:spPr>
          <a:xfrm>
            <a:off x="1065212" y="3581400"/>
            <a:ext cx="4190999"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0"/>
              </a:spcBef>
              <a:spcAft>
                <a:spcPts val="0"/>
              </a:spcAft>
              <a:buClr>
                <a:schemeClr val="lt1"/>
              </a:buClr>
              <a:buSzPts val="2400"/>
              <a:buFont typeface="Arial"/>
              <a:buNone/>
              <a:defRPr b="0" i="0" sz="2400"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31" name="Google Shape;231;p10"/>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2" name="Google Shape;232;p10"/>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3" name="Google Shape;233;p10"/>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63300"/>
            </a:gs>
            <a:gs pos="64000">
              <a:srgbClr val="663300"/>
            </a:gs>
            <a:gs pos="100000">
              <a:srgbClr val="4E5212"/>
            </a:gs>
          </a:gsLst>
          <a:lin ang="8100000" scaled="0"/>
        </a:gradFill>
      </p:bgPr>
    </p:bg>
    <p:spTree>
      <p:nvGrpSpPr>
        <p:cNvPr id="9" name="Shape 9"/>
        <p:cNvGrpSpPr/>
        <p:nvPr/>
      </p:nvGrpSpPr>
      <p:grpSpPr>
        <a:xfrm>
          <a:off x="0" y="0"/>
          <a:ext cx="0" cy="0"/>
          <a:chOff x="0" y="0"/>
          <a:chExt cx="0" cy="0"/>
        </a:xfrm>
      </p:grpSpPr>
      <p:sp>
        <p:nvSpPr>
          <p:cNvPr id="10" name="Google Shape;10;p1"/>
          <p:cNvSpPr/>
          <p:nvPr/>
        </p:nvSpPr>
        <p:spPr>
          <a:xfrm>
            <a:off x="0" y="5525050"/>
            <a:ext cx="12198033" cy="1331045"/>
          </a:xfrm>
          <a:custGeom>
            <a:rect b="b" l="l" r="r" t="t"/>
            <a:pathLst>
              <a:path extrusionOk="0" h="1331045" w="12198033">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1" name="Google Shape;11;p1"/>
          <p:cNvSpPr txBox="1"/>
          <p:nvPr>
            <p:ph type="title"/>
          </p:nvPr>
        </p:nvSpPr>
        <p:spPr>
          <a:xfrm>
            <a:off x="1522412" y="402276"/>
            <a:ext cx="9144000"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0"/>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1"/>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00" lvl="1" marL="914400" marR="0" rtl="0" algn="l">
              <a:lnSpc>
                <a:spcPct val="90000"/>
              </a:lnSpc>
              <a:spcBef>
                <a:spcPts val="1200"/>
              </a:spcBef>
              <a:spcAft>
                <a:spcPts val="0"/>
              </a:spcAft>
              <a:buClr>
                <a:schemeClr val="lt1"/>
              </a:buClr>
              <a:buSzPts val="2200"/>
              <a:buFont typeface="Arial"/>
              <a:buChar char="•"/>
              <a:defRPr b="0" i="0" sz="2200"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3" name="Google Shape;13;p1"/>
          <p:cNvSpPr txBox="1"/>
          <p:nvPr>
            <p:ph idx="10" type="dt"/>
          </p:nvPr>
        </p:nvSpPr>
        <p:spPr>
          <a:xfrm>
            <a:off x="8433635" y="6413501"/>
            <a:ext cx="1242177"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1" type="ftr"/>
          </p:nvPr>
        </p:nvSpPr>
        <p:spPr>
          <a:xfrm>
            <a:off x="1526576" y="6413501"/>
            <a:ext cx="6777636"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2" type="sldNum"/>
          </p:nvPr>
        </p:nvSpPr>
        <p:spPr>
          <a:xfrm>
            <a:off x="9828212" y="6413501"/>
            <a:ext cx="854940"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000" u="none">
                <a:solidFill>
                  <a:schemeClr val="lt1"/>
                </a:solidFill>
                <a:latin typeface="Constantia"/>
                <a:ea typeface="Constantia"/>
                <a:cs typeface="Constantia"/>
                <a:sym typeface="Constantia"/>
              </a:defRPr>
            </a:lvl1pPr>
            <a:lvl2pPr indent="0" lvl="1" marL="0" marR="0" rtl="0" algn="r">
              <a:spcBef>
                <a:spcPts val="0"/>
              </a:spcBef>
              <a:buNone/>
              <a:defRPr b="0" sz="1000" u="none">
                <a:solidFill>
                  <a:schemeClr val="lt1"/>
                </a:solidFill>
                <a:latin typeface="Constantia"/>
                <a:ea typeface="Constantia"/>
                <a:cs typeface="Constantia"/>
                <a:sym typeface="Constantia"/>
              </a:defRPr>
            </a:lvl2pPr>
            <a:lvl3pPr indent="0" lvl="2" marL="0" marR="0" rtl="0" algn="r">
              <a:spcBef>
                <a:spcPts val="0"/>
              </a:spcBef>
              <a:buNone/>
              <a:defRPr b="0" sz="1000" u="none">
                <a:solidFill>
                  <a:schemeClr val="lt1"/>
                </a:solidFill>
                <a:latin typeface="Constantia"/>
                <a:ea typeface="Constantia"/>
                <a:cs typeface="Constantia"/>
                <a:sym typeface="Constantia"/>
              </a:defRPr>
            </a:lvl3pPr>
            <a:lvl4pPr indent="0" lvl="3" marL="0" marR="0" rtl="0" algn="r">
              <a:spcBef>
                <a:spcPts val="0"/>
              </a:spcBef>
              <a:buNone/>
              <a:defRPr b="0" sz="1000" u="none">
                <a:solidFill>
                  <a:schemeClr val="lt1"/>
                </a:solidFill>
                <a:latin typeface="Constantia"/>
                <a:ea typeface="Constantia"/>
                <a:cs typeface="Constantia"/>
                <a:sym typeface="Constantia"/>
              </a:defRPr>
            </a:lvl4pPr>
            <a:lvl5pPr indent="0" lvl="4" marL="0" marR="0" rtl="0" algn="r">
              <a:spcBef>
                <a:spcPts val="0"/>
              </a:spcBef>
              <a:buNone/>
              <a:defRPr b="0" sz="1000" u="none">
                <a:solidFill>
                  <a:schemeClr val="lt1"/>
                </a:solidFill>
                <a:latin typeface="Constantia"/>
                <a:ea typeface="Constantia"/>
                <a:cs typeface="Constantia"/>
                <a:sym typeface="Constantia"/>
              </a:defRPr>
            </a:lvl5pPr>
            <a:lvl6pPr indent="0" lvl="5" marL="0" marR="0" rtl="0" algn="r">
              <a:spcBef>
                <a:spcPts val="0"/>
              </a:spcBef>
              <a:buNone/>
              <a:defRPr b="0" sz="1000" u="none">
                <a:solidFill>
                  <a:schemeClr val="lt1"/>
                </a:solidFill>
                <a:latin typeface="Constantia"/>
                <a:ea typeface="Constantia"/>
                <a:cs typeface="Constantia"/>
                <a:sym typeface="Constantia"/>
              </a:defRPr>
            </a:lvl6pPr>
            <a:lvl7pPr indent="0" lvl="6" marL="0" marR="0" rtl="0" algn="r">
              <a:spcBef>
                <a:spcPts val="0"/>
              </a:spcBef>
              <a:buNone/>
              <a:defRPr b="0" sz="1000" u="none">
                <a:solidFill>
                  <a:schemeClr val="lt1"/>
                </a:solidFill>
                <a:latin typeface="Constantia"/>
                <a:ea typeface="Constantia"/>
                <a:cs typeface="Constantia"/>
                <a:sym typeface="Constantia"/>
              </a:defRPr>
            </a:lvl7pPr>
            <a:lvl8pPr indent="0" lvl="7" marL="0" marR="0" rtl="0" algn="r">
              <a:spcBef>
                <a:spcPts val="0"/>
              </a:spcBef>
              <a:buNone/>
              <a:defRPr b="0" sz="1000" u="none">
                <a:solidFill>
                  <a:schemeClr val="lt1"/>
                </a:solidFill>
                <a:latin typeface="Constantia"/>
                <a:ea typeface="Constantia"/>
                <a:cs typeface="Constantia"/>
                <a:sym typeface="Constantia"/>
              </a:defRPr>
            </a:lvl8pPr>
            <a:lvl9pPr indent="0" lvl="8" marL="0" marR="0" rtl="0" algn="r">
              <a:spcBef>
                <a:spcPts val="0"/>
              </a:spcBef>
              <a:buNone/>
              <a:defRPr b="0" sz="1000" u="none">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s://ar.linkedin.com/in/guininicolas" TargetMode="External"/><Relationship Id="rId4" Type="http://schemas.openxmlformats.org/officeDocument/2006/relationships/hyperlink" Target="https://www.linkedin.com/in/andresmo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uploads.pnsqc.org/2015/papers/t-051_Rebelo_paper.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13"/>
          <p:cNvSpPr txBox="1"/>
          <p:nvPr>
            <p:ph type="ctrTitle"/>
          </p:nvPr>
        </p:nvSpPr>
        <p:spPr>
          <a:xfrm>
            <a:off x="1522412" y="2362200"/>
            <a:ext cx="9144000" cy="1219200"/>
          </a:xfrm>
          <a:prstGeom prst="rect">
            <a:avLst/>
          </a:prstGeom>
          <a:noFill/>
          <a:ln>
            <a:noFill/>
          </a:ln>
        </p:spPr>
        <p:txBody>
          <a:bodyPr anchorCtr="0" anchor="b" bIns="45700" lIns="0" spcFirstLastPara="1" rIns="91425" wrap="square" tIns="45700">
            <a:noAutofit/>
          </a:bodyPr>
          <a:lstStyle/>
          <a:p>
            <a:pPr indent="0" lvl="0" marL="0" marR="0" rtl="0" algn="l">
              <a:lnSpc>
                <a:spcPct val="90000"/>
              </a:lnSpc>
              <a:spcBef>
                <a:spcPts val="0"/>
              </a:spcBef>
              <a:spcAft>
                <a:spcPts val="0"/>
              </a:spcAft>
              <a:buClr>
                <a:schemeClr val="lt1"/>
              </a:buClr>
              <a:buSzPts val="6600"/>
              <a:buFont typeface="Constantia"/>
              <a:buNone/>
            </a:pPr>
            <a:r>
              <a:rPr b="1" i="0" lang="en-US" sz="6600" u="none" cap="none" strike="noStrike">
                <a:solidFill>
                  <a:schemeClr val="lt1"/>
                </a:solidFill>
                <a:latin typeface="Constantia"/>
                <a:ea typeface="Constantia"/>
                <a:cs typeface="Constantia"/>
                <a:sym typeface="Constantia"/>
              </a:rPr>
              <a:t>Hardening your development process</a:t>
            </a:r>
            <a:endParaRPr/>
          </a:p>
        </p:txBody>
      </p:sp>
      <p:sp>
        <p:nvSpPr>
          <p:cNvPr id="252" name="Google Shape;252;p13"/>
          <p:cNvSpPr txBox="1"/>
          <p:nvPr>
            <p:ph idx="1" type="subTitle"/>
          </p:nvPr>
        </p:nvSpPr>
        <p:spPr>
          <a:xfrm>
            <a:off x="1522412" y="3657599"/>
            <a:ext cx="9144000" cy="1319214"/>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onstantia"/>
                <a:ea typeface="Constantia"/>
                <a:cs typeface="Constantia"/>
                <a:sym typeface="Constantia"/>
              </a:rPr>
              <a:t>NICOLÁS GUINI (MCAFEE)</a:t>
            </a:r>
            <a:br>
              <a:rPr b="0" i="0" lang="en-US" sz="2400" u="none" cap="none" strike="noStrike">
                <a:solidFill>
                  <a:schemeClr val="lt1"/>
                </a:solidFill>
                <a:latin typeface="Constantia"/>
                <a:ea typeface="Constantia"/>
                <a:cs typeface="Constantia"/>
                <a:sym typeface="Constantia"/>
              </a:rPr>
            </a:br>
            <a:r>
              <a:rPr b="0" i="0" lang="en-US" sz="2400" u="none" cap="none" strike="noStrike">
                <a:solidFill>
                  <a:schemeClr val="lt1"/>
                </a:solidFill>
                <a:latin typeface="Constantia"/>
                <a:ea typeface="Constantia"/>
                <a:cs typeface="Constantia"/>
                <a:sym typeface="Constantia"/>
              </a:rPr>
              <a:t>OCTOBER 8, 2018</a:t>
            </a:r>
            <a:endParaRPr b="0" i="0" sz="2800" u="none" cap="none" strike="noStrike">
              <a:solidFill>
                <a:schemeClr val="lt1"/>
              </a:solidFill>
              <a:latin typeface="Constantia"/>
              <a:ea typeface="Constantia"/>
              <a:cs typeface="Constantia"/>
              <a:sym typeface="Constantia"/>
            </a:endParaRPr>
          </a:p>
        </p:txBody>
      </p:sp>
      <p:sp>
        <p:nvSpPr>
          <p:cNvPr id="253" name="Google Shape;253;p13"/>
          <p:cNvSpPr txBox="1"/>
          <p:nvPr/>
        </p:nvSpPr>
        <p:spPr>
          <a:xfrm>
            <a:off x="10870153" y="92103"/>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54" name="Google Shape;254;p13"/>
          <p:cNvSpPr txBox="1"/>
          <p:nvPr/>
        </p:nvSpPr>
        <p:spPr>
          <a:xfrm rot="-5400000">
            <a:off x="10362465" y="398350"/>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55" name="Google Shape;255;p1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22"/>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341" name="Google Shape;341;p22"/>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Concept</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342" name="Google Shape;342;p22"/>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43" name="Google Shape;343;p22"/>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44" name="Google Shape;344;p22"/>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23"/>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Concept</a:t>
            </a:r>
            <a:endParaRPr/>
          </a:p>
        </p:txBody>
      </p:sp>
      <p:sp>
        <p:nvSpPr>
          <p:cNvPr id="351" name="Google Shape;351;p23"/>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52" name="Google Shape;352;p23"/>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53" name="Google Shape;353;p23"/>
          <p:cNvSpPr txBox="1"/>
          <p:nvPr/>
        </p:nvSpPr>
        <p:spPr>
          <a:xfrm>
            <a:off x="150812" y="1066800"/>
            <a:ext cx="11582400" cy="42165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Security Training</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Each training increments should cover topics around:</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3200"/>
              <a:buFont typeface="Calibri"/>
              <a:buAutoNum type="arabicPeriod"/>
            </a:pPr>
            <a:r>
              <a:rPr i="1" lang="en-US" sz="3200">
                <a:solidFill>
                  <a:schemeClr val="lt1"/>
                </a:solidFill>
                <a:latin typeface="Calibri"/>
                <a:ea typeface="Calibri"/>
                <a:cs typeface="Calibri"/>
                <a:sym typeface="Calibri"/>
              </a:rPr>
              <a:t>Security Domain</a:t>
            </a:r>
            <a:endParaRPr/>
          </a:p>
          <a:p>
            <a:pPr indent="-139700" lvl="0" marL="342900" marR="0" rtl="0" algn="just">
              <a:spcBef>
                <a:spcPts val="0"/>
              </a:spcBef>
              <a:spcAft>
                <a:spcPts val="0"/>
              </a:spcAft>
              <a:buClr>
                <a:schemeClr val="lt1"/>
              </a:buClr>
              <a:buSzPts val="3200"/>
              <a:buFont typeface="Constantia"/>
              <a:buNone/>
            </a:pPr>
            <a:r>
              <a:t/>
            </a:r>
            <a:endParaRPr sz="32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3200"/>
              <a:buFont typeface="Calibri"/>
              <a:buAutoNum type="arabicPeriod"/>
            </a:pPr>
            <a:r>
              <a:rPr i="1" lang="en-US" sz="3200">
                <a:solidFill>
                  <a:schemeClr val="lt1"/>
                </a:solidFill>
                <a:latin typeface="Calibri"/>
                <a:ea typeface="Calibri"/>
                <a:cs typeface="Calibri"/>
                <a:sym typeface="Calibri"/>
              </a:rPr>
              <a:t>Used Technology</a:t>
            </a:r>
            <a:endParaRPr sz="3200">
              <a:solidFill>
                <a:schemeClr val="lt1"/>
              </a:solidFill>
              <a:latin typeface="Calibri"/>
              <a:ea typeface="Calibri"/>
              <a:cs typeface="Calibri"/>
              <a:sym typeface="Calibri"/>
            </a:endParaRPr>
          </a:p>
          <a:p>
            <a:pPr indent="-139700" lvl="0" marL="342900" marR="0" rtl="0" algn="just">
              <a:spcBef>
                <a:spcPts val="0"/>
              </a:spcBef>
              <a:spcAft>
                <a:spcPts val="0"/>
              </a:spcAft>
              <a:buClr>
                <a:schemeClr val="lt1"/>
              </a:buClr>
              <a:buSzPts val="3200"/>
              <a:buFont typeface="Constantia"/>
              <a:buNone/>
            </a:pPr>
            <a:r>
              <a:t/>
            </a:r>
            <a:endParaRPr sz="32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3200"/>
              <a:buFont typeface="Calibri"/>
              <a:buAutoNum type="arabicPeriod"/>
            </a:pPr>
            <a:r>
              <a:rPr i="1" lang="en-US" sz="3200">
                <a:solidFill>
                  <a:schemeClr val="lt1"/>
                </a:solidFill>
                <a:latin typeface="Calibri"/>
                <a:ea typeface="Calibri"/>
                <a:cs typeface="Calibri"/>
                <a:sym typeface="Calibri"/>
              </a:rPr>
              <a:t>Security Tools and Processes</a:t>
            </a:r>
            <a:endParaRPr sz="32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p:txBody>
      </p:sp>
      <p:sp>
        <p:nvSpPr>
          <p:cNvPr id="354" name="Google Shape;354;p2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24"/>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361" name="Google Shape;361;p24"/>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Requirements</a:t>
            </a:r>
            <a:endParaRPr b="0" i="0" sz="1860" u="none" cap="none" strike="noStrike">
              <a:solidFill>
                <a:schemeClr val="lt1"/>
              </a:solidFill>
              <a:highlight>
                <a:srgbClr val="0000FF"/>
              </a:highlight>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362" name="Google Shape;362;p24"/>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63" name="Google Shape;363;p24"/>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64" name="Google Shape;364;p24"/>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25"/>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Requirements</a:t>
            </a:r>
            <a:endParaRPr/>
          </a:p>
        </p:txBody>
      </p:sp>
      <p:sp>
        <p:nvSpPr>
          <p:cNvPr id="371" name="Google Shape;371;p25"/>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72" name="Google Shape;372;p25"/>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73" name="Google Shape;373;p25"/>
          <p:cNvSpPr txBox="1"/>
          <p:nvPr/>
        </p:nvSpPr>
        <p:spPr>
          <a:xfrm>
            <a:off x="150812" y="1066800"/>
            <a:ext cx="11582400" cy="43027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DoD</a:t>
            </a:r>
            <a:endParaRPr sz="1800">
              <a:solidFill>
                <a:schemeClr val="lt1"/>
              </a:solidFill>
              <a:latin typeface="Constantia"/>
              <a:ea typeface="Constantia"/>
              <a:cs typeface="Constantia"/>
              <a:sym typeface="Constantia"/>
            </a:endParaRPr>
          </a:p>
          <a:p>
            <a:pPr indent="-165100" lvl="0" marL="342900" marR="0" rtl="0" algn="just">
              <a:spcBef>
                <a:spcPts val="0"/>
              </a:spcBef>
              <a:spcAft>
                <a:spcPts val="0"/>
              </a:spcAft>
              <a:buClr>
                <a:schemeClr val="lt1"/>
              </a:buClr>
              <a:buSzPts val="2800"/>
              <a:buFont typeface="Constantia"/>
              <a:buNone/>
            </a:pPr>
            <a:r>
              <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Critical code should be reviewed by a senior or security SME</a:t>
            </a:r>
            <a:endParaRPr/>
          </a:p>
          <a:p>
            <a:pPr indent="-165100" lvl="0" marL="342900" marR="0" rtl="0" algn="just">
              <a:spcBef>
                <a:spcPts val="0"/>
              </a:spcBef>
              <a:spcAft>
                <a:spcPts val="0"/>
              </a:spcAft>
              <a:buClr>
                <a:schemeClr val="lt1"/>
              </a:buClr>
              <a:buSzPts val="2800"/>
              <a:buFont typeface="Constantia"/>
              <a:buNone/>
            </a:pPr>
            <a:r>
              <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All code changes should be statically analyzed, and found defects addressed</a:t>
            </a:r>
            <a:endParaRPr/>
          </a:p>
          <a:p>
            <a:pPr indent="-165100" lvl="0" marL="342900" marR="0" rtl="0" algn="just">
              <a:spcBef>
                <a:spcPts val="0"/>
              </a:spcBef>
              <a:spcAft>
                <a:spcPts val="0"/>
              </a:spcAft>
              <a:buClr>
                <a:schemeClr val="lt1"/>
              </a:buClr>
              <a:buSzPts val="2800"/>
              <a:buFont typeface="Constantia"/>
              <a:buNone/>
            </a:pPr>
            <a:r>
              <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New and modified interfaces should be dynamically tested using scanners and fuzzers.</a:t>
            </a:r>
            <a:endParaRPr/>
          </a:p>
          <a:p>
            <a:pPr indent="-165100" lvl="0" marL="342900" marR="0" rtl="0" algn="just">
              <a:spcBef>
                <a:spcPts val="0"/>
              </a:spcBef>
              <a:spcAft>
                <a:spcPts val="0"/>
              </a:spcAft>
              <a:buClr>
                <a:schemeClr val="lt1"/>
              </a:buClr>
              <a:buSzPts val="2800"/>
              <a:buFont typeface="Constantia"/>
              <a:buNone/>
            </a:pPr>
            <a:r>
              <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New or modified dependencies should be reviewed.</a:t>
            </a:r>
            <a:endParaRPr/>
          </a:p>
        </p:txBody>
      </p:sp>
      <p:sp>
        <p:nvSpPr>
          <p:cNvPr id="374" name="Google Shape;374;p25"/>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26"/>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Requirements</a:t>
            </a:r>
            <a:endParaRPr/>
          </a:p>
        </p:txBody>
      </p:sp>
      <p:sp>
        <p:nvSpPr>
          <p:cNvPr id="381" name="Google Shape;381;p26"/>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82" name="Google Shape;382;p26"/>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83" name="Google Shape;383;p26"/>
          <p:cNvSpPr txBox="1"/>
          <p:nvPr/>
        </p:nvSpPr>
        <p:spPr>
          <a:xfrm>
            <a:off x="150812" y="1066800"/>
            <a:ext cx="11582400" cy="430271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EOL components</a:t>
            </a:r>
            <a:endParaRPr/>
          </a:p>
          <a:p>
            <a:pPr indent="-342900" lvl="0" marL="342900" marR="0" rtl="0" algn="just">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Each 3</a:t>
            </a:r>
            <a:r>
              <a:rPr baseline="30000" lang="en-US" sz="2400">
                <a:solidFill>
                  <a:schemeClr val="lt1"/>
                </a:solidFill>
                <a:latin typeface="Calibri"/>
                <a:ea typeface="Calibri"/>
                <a:cs typeface="Calibri"/>
                <a:sym typeface="Calibri"/>
              </a:rPr>
              <a:t>rd</a:t>
            </a:r>
            <a:r>
              <a:rPr lang="en-US" sz="2400">
                <a:solidFill>
                  <a:schemeClr val="lt1"/>
                </a:solidFill>
                <a:latin typeface="Calibri"/>
                <a:ea typeface="Calibri"/>
                <a:cs typeface="Calibri"/>
                <a:sym typeface="Calibri"/>
              </a:rPr>
              <a:t> party component should be reviewed in search for vulnerabilities and signals of being out-of-maintenance. </a:t>
            </a:r>
            <a:endParaRPr/>
          </a:p>
          <a:p>
            <a:pPr indent="-342900" lvl="0" marL="342900" marR="0" rtl="0" algn="just">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The company keeps track of whitelisted and blacklisted projects so the analyzed does not need to be repeated across teams.</a:t>
            </a:r>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rPr lang="en-US" sz="2400">
                <a:solidFill>
                  <a:schemeClr val="lt1"/>
                </a:solidFill>
                <a:latin typeface="Calibri"/>
                <a:ea typeface="Calibri"/>
                <a:cs typeface="Calibri"/>
                <a:sym typeface="Calibri"/>
              </a:rPr>
              <a:t>Factors while analyzing the health of a dependency are:</a:t>
            </a:r>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User base (downloads, discussion posts quantity)</a:t>
            </a:r>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Frequency of releases</a:t>
            </a:r>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Known and patched vulnerabilities</a:t>
            </a:r>
            <a:endParaRPr/>
          </a:p>
        </p:txBody>
      </p:sp>
      <p:sp>
        <p:nvSpPr>
          <p:cNvPr id="384" name="Google Shape;384;p26"/>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27"/>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Requirements</a:t>
            </a:r>
            <a:endParaRPr/>
          </a:p>
        </p:txBody>
      </p:sp>
      <p:sp>
        <p:nvSpPr>
          <p:cNvPr id="391" name="Google Shape;391;p2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92" name="Google Shape;392;p2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93" name="Google Shape;393;p2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394" name="Google Shape;394;p27"/>
          <p:cNvPicPr preferRelativeResize="0"/>
          <p:nvPr/>
        </p:nvPicPr>
        <p:blipFill rotWithShape="1">
          <a:blip r:embed="rId3">
            <a:alphaModFix/>
          </a:blip>
          <a:srcRect b="0" l="0" r="0" t="0"/>
          <a:stretch/>
        </p:blipFill>
        <p:spPr>
          <a:xfrm>
            <a:off x="908592" y="914399"/>
            <a:ext cx="10371640" cy="543995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28"/>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Requirements</a:t>
            </a:r>
            <a:endParaRPr b="1" i="0" sz="3800" u="none" cap="none" strike="noStrike">
              <a:solidFill>
                <a:schemeClr val="lt1"/>
              </a:solidFill>
              <a:latin typeface="Constantia"/>
              <a:ea typeface="Constantia"/>
              <a:cs typeface="Constantia"/>
              <a:sym typeface="Constantia"/>
            </a:endParaRPr>
          </a:p>
        </p:txBody>
      </p:sp>
      <p:sp>
        <p:nvSpPr>
          <p:cNvPr id="401" name="Google Shape;401;p28"/>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02" name="Google Shape;402;p28"/>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03" name="Google Shape;403;p28"/>
          <p:cNvSpPr txBox="1"/>
          <p:nvPr/>
        </p:nvSpPr>
        <p:spPr>
          <a:xfrm>
            <a:off x="150812" y="1066800"/>
            <a:ext cx="11582400" cy="40564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SDL Kanban</a:t>
            </a:r>
            <a:endParaRPr sz="1800">
              <a:solidFill>
                <a:schemeClr val="lt1"/>
              </a:solidFill>
              <a:latin typeface="Constantia"/>
              <a:ea typeface="Constantia"/>
              <a:cs typeface="Constantia"/>
              <a:sym typeface="Constantia"/>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rPr lang="en-US" sz="2400">
                <a:solidFill>
                  <a:schemeClr val="lt1"/>
                </a:solidFill>
                <a:latin typeface="Calibri"/>
                <a:ea typeface="Calibri"/>
                <a:cs typeface="Calibri"/>
                <a:sym typeface="Calibri"/>
              </a:rPr>
              <a:t>During this phase a standard questionnaire is used to dimension the SDL work for the release, for instance:</a:t>
            </a:r>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Is the target release vehicle a major update or just contains minor maintenance changes?</a:t>
            </a:r>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It the product architecture changed?</a:t>
            </a:r>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Is there any change on dependencies?</a:t>
            </a:r>
            <a:endParaRPr/>
          </a:p>
          <a:p>
            <a:pPr indent="-342900" lvl="0" marL="342900" marR="0" rtl="0" algn="just">
              <a:spcBef>
                <a:spcPts val="0"/>
              </a:spcBef>
              <a:spcAft>
                <a:spcPts val="0"/>
              </a:spcAft>
              <a:buClr>
                <a:schemeClr val="lt1"/>
              </a:buClr>
              <a:buSzPts val="2800"/>
              <a:buFont typeface="Calibri"/>
              <a:buAutoNum type="arabicPeriod"/>
            </a:pPr>
            <a:r>
              <a:rPr lang="en-US" sz="2800">
                <a:solidFill>
                  <a:schemeClr val="lt1"/>
                </a:solidFill>
                <a:latin typeface="Calibri"/>
                <a:ea typeface="Calibri"/>
                <a:cs typeface="Calibri"/>
                <a:sym typeface="Calibri"/>
              </a:rPr>
              <a:t>Is any new PII information being handled at the product?</a:t>
            </a:r>
            <a:endParaRPr/>
          </a:p>
        </p:txBody>
      </p:sp>
      <p:sp>
        <p:nvSpPr>
          <p:cNvPr id="404" name="Google Shape;404;p28"/>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29"/>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Requirements</a:t>
            </a:r>
            <a:endParaRPr/>
          </a:p>
        </p:txBody>
      </p:sp>
      <p:sp>
        <p:nvSpPr>
          <p:cNvPr id="411" name="Google Shape;411;p29"/>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12" name="Google Shape;412;p29"/>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13" name="Google Shape;413;p29"/>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414" name="Google Shape;414;p29"/>
          <p:cNvPicPr preferRelativeResize="0"/>
          <p:nvPr/>
        </p:nvPicPr>
        <p:blipFill rotWithShape="1">
          <a:blip r:embed="rId3">
            <a:alphaModFix/>
          </a:blip>
          <a:srcRect b="0" l="0" r="0" t="0"/>
          <a:stretch/>
        </p:blipFill>
        <p:spPr>
          <a:xfrm>
            <a:off x="1326372" y="934897"/>
            <a:ext cx="9533516" cy="540286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30"/>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Requirements</a:t>
            </a:r>
            <a:endParaRPr b="1" i="0" sz="3800" u="none" cap="none" strike="noStrike">
              <a:solidFill>
                <a:schemeClr val="lt1"/>
              </a:solidFill>
              <a:latin typeface="Constantia"/>
              <a:ea typeface="Constantia"/>
              <a:cs typeface="Constantia"/>
              <a:sym typeface="Constantia"/>
            </a:endParaRPr>
          </a:p>
        </p:txBody>
      </p:sp>
      <p:sp>
        <p:nvSpPr>
          <p:cNvPr id="421" name="Google Shape;421;p30"/>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22" name="Google Shape;422;p30"/>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23" name="Google Shape;423;p30"/>
          <p:cNvSpPr txBox="1"/>
          <p:nvPr/>
        </p:nvSpPr>
        <p:spPr>
          <a:xfrm>
            <a:off x="150812" y="1066800"/>
            <a:ext cx="11582400" cy="38102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PIA</a:t>
            </a:r>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Feature review from privacy point of view. </a:t>
            </a:r>
            <a:endParaRPr/>
          </a:p>
          <a:p>
            <a:pPr indent="-165100" lvl="0" marL="342900" marR="0" rtl="0" algn="just">
              <a:spcBef>
                <a:spcPts val="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Detailed documentation of information being collected, persisted and ship to cloud-based services if that is the case. </a:t>
            </a:r>
            <a:endParaRPr/>
          </a:p>
          <a:p>
            <a:pPr indent="-165100" lvl="0" marL="342900" marR="0" rtl="0" algn="just">
              <a:spcBef>
                <a:spcPts val="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Details about how long the information will be stored and documentation on how to delete them if required.</a:t>
            </a:r>
            <a:endParaRPr/>
          </a:p>
        </p:txBody>
      </p:sp>
      <p:sp>
        <p:nvSpPr>
          <p:cNvPr id="424" name="Google Shape;424;p30"/>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31"/>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431" name="Google Shape;431;p31"/>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Design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432" name="Google Shape;432;p31"/>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33" name="Google Shape;433;p31"/>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34" name="Google Shape;434;p31"/>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14"/>
          <p:cNvSpPr txBox="1"/>
          <p:nvPr>
            <p:ph type="title"/>
          </p:nvPr>
        </p:nvSpPr>
        <p:spPr>
          <a:xfrm>
            <a:off x="224031" y="-182861"/>
            <a:ext cx="91440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onstantia"/>
              <a:buNone/>
            </a:pPr>
            <a:r>
              <a:rPr b="1" i="0" lang="en-US" sz="3800" u="none" cap="none" strike="noStrike">
                <a:solidFill>
                  <a:schemeClr val="lt1"/>
                </a:solidFill>
                <a:latin typeface="Constantia"/>
                <a:ea typeface="Constantia"/>
                <a:cs typeface="Constantia"/>
                <a:sym typeface="Constantia"/>
              </a:rPr>
              <a:t>WHOAMI</a:t>
            </a:r>
            <a:endParaRPr/>
          </a:p>
        </p:txBody>
      </p:sp>
      <p:sp>
        <p:nvSpPr>
          <p:cNvPr id="261" name="Google Shape;261;p14"/>
          <p:cNvSpPr txBox="1"/>
          <p:nvPr>
            <p:ph idx="1" type="body"/>
          </p:nvPr>
        </p:nvSpPr>
        <p:spPr>
          <a:xfrm>
            <a:off x="143750" y="980329"/>
            <a:ext cx="8959911" cy="5427659"/>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Constantia"/>
                <a:ea typeface="Constantia"/>
                <a:cs typeface="Constantia"/>
                <a:sym typeface="Constantia"/>
              </a:rPr>
              <a:t>From Cordoba, ARGENTINA! ☺</a:t>
            </a:r>
            <a:endParaRPr b="0" i="0" sz="2800" u="none" cap="none" strike="noStrike">
              <a:solidFill>
                <a:schemeClr val="lt1"/>
              </a:solidFill>
              <a:latin typeface="Constantia"/>
              <a:ea typeface="Constantia"/>
              <a:cs typeface="Constantia"/>
              <a:sym typeface="Constantia"/>
            </a:endParaRPr>
          </a:p>
          <a:p>
            <a:pPr indent="-228600" lvl="0" marL="228600" marR="0" rtl="0" algn="l">
              <a:lnSpc>
                <a:spcPct val="90000"/>
              </a:lnSpc>
              <a:spcBef>
                <a:spcPts val="1800"/>
              </a:spcBef>
              <a:spcAft>
                <a:spcPts val="0"/>
              </a:spcAft>
              <a:buClr>
                <a:schemeClr val="lt1"/>
              </a:buClr>
              <a:buSzPts val="2800"/>
              <a:buFont typeface="Arial"/>
              <a:buChar char="•"/>
            </a:pPr>
            <a:r>
              <a:rPr b="0" i="0" lang="en-US" sz="2800" u="none" cap="none" strike="noStrike">
                <a:solidFill>
                  <a:schemeClr val="lt1"/>
                </a:solidFill>
                <a:latin typeface="Constantia"/>
                <a:ea typeface="Constantia"/>
                <a:cs typeface="Constantia"/>
                <a:sym typeface="Constantia"/>
              </a:rPr>
              <a:t>System Engineer and Information Security Specialist. </a:t>
            </a:r>
            <a:endParaRPr/>
          </a:p>
          <a:p>
            <a:pPr indent="-228600" lvl="0" marL="283210" marR="0" rtl="0" algn="l">
              <a:lnSpc>
                <a:spcPct val="90000"/>
              </a:lnSpc>
              <a:spcBef>
                <a:spcPts val="1800"/>
              </a:spcBef>
              <a:spcAft>
                <a:spcPts val="0"/>
              </a:spcAft>
              <a:buClr>
                <a:schemeClr val="lt1"/>
              </a:buClr>
              <a:buSzPts val="2800"/>
              <a:buFont typeface="Arial"/>
              <a:buChar char="•"/>
            </a:pPr>
            <a:r>
              <a:rPr b="0" i="0" lang="en-US" sz="2800" u="none" cap="none" strike="noStrike">
                <a:solidFill>
                  <a:schemeClr val="lt1"/>
                </a:solidFill>
                <a:latin typeface="Constantia"/>
                <a:ea typeface="Constantia"/>
                <a:cs typeface="Constantia"/>
                <a:sym typeface="Constantia"/>
              </a:rPr>
              <a:t>Certified in Ethical Hacking (CPHE and CHEE certs) from Spain. </a:t>
            </a:r>
            <a:endParaRPr/>
          </a:p>
          <a:p>
            <a:pPr indent="-228600" lvl="0" marL="283210" marR="0" rtl="0" algn="l">
              <a:lnSpc>
                <a:spcPct val="90000"/>
              </a:lnSpc>
              <a:spcBef>
                <a:spcPts val="1800"/>
              </a:spcBef>
              <a:spcAft>
                <a:spcPts val="0"/>
              </a:spcAft>
              <a:buClr>
                <a:schemeClr val="lt1"/>
              </a:buClr>
              <a:buSzPts val="2800"/>
              <a:buFont typeface="Arial"/>
              <a:buChar char="•"/>
            </a:pPr>
            <a:r>
              <a:rPr b="0" i="0" lang="en-US" sz="2800" u="none" cap="none" strike="noStrike">
                <a:solidFill>
                  <a:schemeClr val="lt1"/>
                </a:solidFill>
                <a:latin typeface="Constantia"/>
                <a:ea typeface="Constantia"/>
                <a:cs typeface="Constantia"/>
                <a:sym typeface="Constantia"/>
              </a:rPr>
              <a:t>Software Engineer and Security Software Architect at McAfee Argentina Software Development Center.</a:t>
            </a:r>
            <a:endParaRPr/>
          </a:p>
          <a:p>
            <a:pPr indent="-228600" lvl="0" marL="283210" marR="0" rtl="0" algn="l">
              <a:lnSpc>
                <a:spcPct val="90000"/>
              </a:lnSpc>
              <a:spcBef>
                <a:spcPts val="1800"/>
              </a:spcBef>
              <a:spcAft>
                <a:spcPts val="0"/>
              </a:spcAft>
              <a:buClr>
                <a:schemeClr val="lt1"/>
              </a:buClr>
              <a:buSzPts val="2800"/>
              <a:buFont typeface="Arial"/>
              <a:buChar char="•"/>
            </a:pPr>
            <a:r>
              <a:rPr b="0" i="0" lang="en-US" sz="2800" u="none" cap="none" strike="noStrike">
                <a:solidFill>
                  <a:schemeClr val="lt1"/>
                </a:solidFill>
                <a:latin typeface="Constantia"/>
                <a:ea typeface="Constantia"/>
                <a:cs typeface="Constantia"/>
                <a:sym typeface="Constantia"/>
              </a:rPr>
              <a:t>Leads the local Security Research team on Malware Analysis and Binary Exploitation.</a:t>
            </a:r>
            <a:endParaRPr/>
          </a:p>
          <a:p>
            <a:pPr indent="-228600" lvl="0" marL="283210" marR="0" rtl="0" algn="l">
              <a:lnSpc>
                <a:spcPct val="90000"/>
              </a:lnSpc>
              <a:spcBef>
                <a:spcPts val="1800"/>
              </a:spcBef>
              <a:spcAft>
                <a:spcPts val="0"/>
              </a:spcAft>
              <a:buClr>
                <a:schemeClr val="lt1"/>
              </a:buClr>
              <a:buSzPts val="2800"/>
              <a:buFont typeface="Arial"/>
              <a:buChar char="•"/>
            </a:pPr>
            <a:r>
              <a:rPr b="0" i="0" lang="en-US" sz="2800" u="none" cap="none" strike="noStrike">
                <a:solidFill>
                  <a:schemeClr val="lt1"/>
                </a:solidFill>
                <a:latin typeface="Constantia"/>
                <a:ea typeface="Constantia"/>
                <a:cs typeface="Constantia"/>
                <a:sym typeface="Constantia"/>
              </a:rPr>
              <a:t>Virus Lab Owner.</a:t>
            </a:r>
            <a:endParaRPr/>
          </a:p>
          <a:p>
            <a:pPr indent="-228600" lvl="0" marL="283210" marR="0" rtl="0" algn="l">
              <a:lnSpc>
                <a:spcPct val="90000"/>
              </a:lnSpc>
              <a:spcBef>
                <a:spcPts val="1800"/>
              </a:spcBef>
              <a:spcAft>
                <a:spcPts val="0"/>
              </a:spcAft>
              <a:buClr>
                <a:schemeClr val="lt1"/>
              </a:buClr>
              <a:buSzPts val="2800"/>
              <a:buFont typeface="Arial"/>
              <a:buChar char="•"/>
            </a:pPr>
            <a:r>
              <a:rPr b="0" i="0" lang="en-US" sz="2800" u="none" cap="none" strike="noStrike">
                <a:solidFill>
                  <a:schemeClr val="lt1"/>
                </a:solidFill>
                <a:latin typeface="Constantia"/>
                <a:ea typeface="Constantia"/>
                <a:cs typeface="Constantia"/>
                <a:sym typeface="Constantia"/>
              </a:rPr>
              <a:t>Local conferences and universities speaker.</a:t>
            </a:r>
            <a:endParaRPr/>
          </a:p>
        </p:txBody>
      </p:sp>
      <p:pic>
        <p:nvPicPr>
          <p:cNvPr descr="A person wearing sunglasses talking on a cell phone&#10;&#10;Description generated with high confidence" id="262" name="Google Shape;262;p14"/>
          <p:cNvPicPr preferRelativeResize="0"/>
          <p:nvPr>
            <p:ph idx="2" type="body"/>
          </p:nvPr>
        </p:nvPicPr>
        <p:blipFill rotWithShape="1">
          <a:blip r:embed="rId3">
            <a:alphaModFix/>
          </a:blip>
          <a:srcRect b="0" l="0" r="0" t="0"/>
          <a:stretch/>
        </p:blipFill>
        <p:spPr>
          <a:xfrm>
            <a:off x="9304354" y="1154554"/>
            <a:ext cx="2369310" cy="2360402"/>
          </a:xfrm>
          <a:prstGeom prst="rect">
            <a:avLst/>
          </a:prstGeom>
          <a:noFill/>
          <a:ln>
            <a:noFill/>
          </a:ln>
        </p:spPr>
      </p:pic>
      <p:pic>
        <p:nvPicPr>
          <p:cNvPr descr="A close up of a sign&#10;&#10;Description generated with very high confidence" id="263" name="Google Shape;263;p14"/>
          <p:cNvPicPr preferRelativeResize="0"/>
          <p:nvPr/>
        </p:nvPicPr>
        <p:blipFill rotWithShape="1">
          <a:blip r:embed="rId4">
            <a:alphaModFix/>
          </a:blip>
          <a:srcRect b="0" l="0" r="0" t="0"/>
          <a:stretch/>
        </p:blipFill>
        <p:spPr>
          <a:xfrm>
            <a:off x="9231882" y="4493723"/>
            <a:ext cx="2647260" cy="16097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32"/>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Design</a:t>
            </a:r>
            <a:endParaRPr/>
          </a:p>
        </p:txBody>
      </p:sp>
      <p:sp>
        <p:nvSpPr>
          <p:cNvPr id="441" name="Google Shape;441;p32"/>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42" name="Google Shape;442;p32"/>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43" name="Google Shape;443;p32"/>
          <p:cNvSpPr txBox="1"/>
          <p:nvPr/>
        </p:nvSpPr>
        <p:spPr>
          <a:xfrm>
            <a:off x="150812" y="1066800"/>
            <a:ext cx="11582400" cy="475822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Security Plan</a:t>
            </a:r>
            <a:endParaRPr sz="1800">
              <a:solidFill>
                <a:schemeClr val="lt1"/>
              </a:solidFill>
              <a:latin typeface="Constantia"/>
              <a:ea typeface="Constantia"/>
              <a:cs typeface="Constantia"/>
              <a:sym typeface="Constantia"/>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Documents targeted tasks after prioritizing and ranking requirements. </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All tasks in scope are then added to the backlog thru user stories. </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The security plan should include user stories towards maintaining or increasing the product security maturity level.</a:t>
            </a:r>
            <a:endParaRPr/>
          </a:p>
          <a:p>
            <a:pPr indent="0" lvl="0" marL="0" marR="0" rtl="0" algn="just">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just">
              <a:spcBef>
                <a:spcPts val="0"/>
              </a:spcBef>
              <a:spcAft>
                <a:spcPts val="0"/>
              </a:spcAft>
              <a:buNone/>
            </a:pPr>
            <a:r>
              <a:t/>
            </a:r>
            <a:endParaRPr sz="1800">
              <a:solidFill>
                <a:schemeClr val="lt1"/>
              </a:solidFill>
              <a:latin typeface="Constantia"/>
              <a:ea typeface="Constantia"/>
              <a:cs typeface="Constantia"/>
              <a:sym typeface="Constantia"/>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Architecture and Design Security Analysis</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Documents the product’s architecture. </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Is then used to produce the Security Design Review and Threat Model. </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Helps to identify possible attack vectors early in the product development lifecycle before design.</a:t>
            </a:r>
            <a:endParaRPr/>
          </a:p>
        </p:txBody>
      </p:sp>
      <p:sp>
        <p:nvSpPr>
          <p:cNvPr id="444" name="Google Shape;444;p32"/>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33"/>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Design</a:t>
            </a:r>
            <a:endParaRPr/>
          </a:p>
        </p:txBody>
      </p:sp>
      <p:sp>
        <p:nvSpPr>
          <p:cNvPr id="451" name="Google Shape;451;p33"/>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52" name="Google Shape;452;p33"/>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53" name="Google Shape;453;p33"/>
          <p:cNvSpPr txBox="1"/>
          <p:nvPr/>
        </p:nvSpPr>
        <p:spPr>
          <a:xfrm>
            <a:off x="150812" y="1066800"/>
            <a:ext cx="11582400" cy="45520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Threat Modeling</a:t>
            </a:r>
            <a:endParaRPr/>
          </a:p>
          <a:p>
            <a:pPr indent="0" lvl="0" marL="0" marR="0" rtl="0" algn="l">
              <a:lnSpc>
                <a:spcPct val="90000"/>
              </a:lnSpc>
              <a:spcBef>
                <a:spcPts val="0"/>
              </a:spcBef>
              <a:spcAft>
                <a:spcPts val="0"/>
              </a:spcAft>
              <a:buNone/>
            </a:pPr>
            <a:r>
              <a:t/>
            </a:r>
            <a:endParaRPr sz="1800">
              <a:solidFill>
                <a:schemeClr val="lt1"/>
              </a:solidFill>
              <a:latin typeface="Constantia"/>
              <a:ea typeface="Constantia"/>
              <a:cs typeface="Constantia"/>
              <a:sym typeface="Constantia"/>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Uses the security architecture to identify all possible attack vectors. </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Used to address potentials weaknesses and create their countermeasures or mitigate the effects.</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Helps to prioritize the threat/attack vector based on risks and business requirements.</a:t>
            </a:r>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a:p>
            <a:pPr indent="0" lvl="0" marL="0" marR="0" rtl="0" algn="just">
              <a:spcBef>
                <a:spcPts val="0"/>
              </a:spcBef>
              <a:spcAft>
                <a:spcPts val="0"/>
              </a:spcAft>
              <a:buNone/>
            </a:pPr>
            <a:r>
              <a:rPr lang="en-US" sz="2800">
                <a:solidFill>
                  <a:schemeClr val="lt1"/>
                </a:solidFill>
                <a:latin typeface="Calibri"/>
                <a:ea typeface="Calibri"/>
                <a:cs typeface="Calibri"/>
                <a:sym typeface="Calibri"/>
              </a:rPr>
              <a:t>STRIDE can be used to identify new threats answering typical questions around each component.</a:t>
            </a:r>
            <a:endParaRPr/>
          </a:p>
        </p:txBody>
      </p:sp>
      <p:sp>
        <p:nvSpPr>
          <p:cNvPr id="454" name="Google Shape;454;p3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34"/>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461" name="Google Shape;461;p34"/>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Implementation</a:t>
            </a:r>
            <a:endParaRPr b="0" i="0" sz="1860" u="none" cap="none" strike="noStrike">
              <a:solidFill>
                <a:schemeClr val="lt1"/>
              </a:solidFill>
              <a:highlight>
                <a:srgbClr val="0000FF"/>
              </a:highlight>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462" name="Google Shape;462;p34"/>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63" name="Google Shape;463;p34"/>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64" name="Google Shape;464;p34"/>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35"/>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Implementation</a:t>
            </a:r>
            <a:endParaRPr/>
          </a:p>
        </p:txBody>
      </p:sp>
      <p:sp>
        <p:nvSpPr>
          <p:cNvPr id="471" name="Google Shape;471;p35"/>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72" name="Google Shape;472;p35"/>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73" name="Google Shape;473;p35"/>
          <p:cNvSpPr txBox="1"/>
          <p:nvPr/>
        </p:nvSpPr>
        <p:spPr>
          <a:xfrm>
            <a:off x="150812" y="1066800"/>
            <a:ext cx="11582400" cy="56138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Secure Coding Standards</a:t>
            </a:r>
            <a:endParaRPr sz="24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Checkstyle</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Findbug</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PMD</a:t>
            </a:r>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Static Analysis</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Coverity</a:t>
            </a:r>
            <a:endParaRPr sz="2800">
              <a:solidFill>
                <a:schemeClr val="lt1"/>
              </a:solidFill>
              <a:latin typeface="Calibri"/>
              <a:ea typeface="Calibri"/>
              <a:cs typeface="Calibri"/>
              <a:sym typeface="Calibri"/>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Checkmarx</a:t>
            </a:r>
            <a:endParaRPr sz="2800">
              <a:solidFill>
                <a:schemeClr val="lt1"/>
              </a:solidFill>
              <a:latin typeface="Calibri"/>
              <a:ea typeface="Calibri"/>
              <a:cs typeface="Calibri"/>
              <a:sym typeface="Calibri"/>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Klockwork</a:t>
            </a:r>
            <a:endParaRPr sz="28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Threat Modeling (updates)</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New Tools Evaluation</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p:txBody>
      </p:sp>
      <p:sp>
        <p:nvSpPr>
          <p:cNvPr id="474" name="Google Shape;474;p35"/>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36"/>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481" name="Google Shape;481;p36"/>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482" name="Google Shape;482;p36"/>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83" name="Google Shape;483;p36"/>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84" name="Google Shape;484;p36"/>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37"/>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Verification</a:t>
            </a:r>
            <a:endParaRPr/>
          </a:p>
        </p:txBody>
      </p:sp>
      <p:sp>
        <p:nvSpPr>
          <p:cNvPr id="491" name="Google Shape;491;p3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492" name="Google Shape;492;p3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93" name="Google Shape;493;p37"/>
          <p:cNvSpPr txBox="1"/>
          <p:nvPr/>
        </p:nvSpPr>
        <p:spPr>
          <a:xfrm>
            <a:off x="150812" y="1066800"/>
            <a:ext cx="11582400" cy="39333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Dynamic Analysis</a:t>
            </a:r>
            <a:endParaRPr sz="1800">
              <a:solidFill>
                <a:schemeClr val="lt1"/>
              </a:solidFill>
              <a:latin typeface="Constantia"/>
              <a:ea typeface="Constantia"/>
              <a:cs typeface="Constantia"/>
              <a:sym typeface="Constantia"/>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ZAP Proxy</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Netsparker</a:t>
            </a:r>
            <a:endParaRPr sz="2800">
              <a:solidFill>
                <a:schemeClr val="lt1"/>
              </a:solidFill>
              <a:latin typeface="Calibri"/>
              <a:ea typeface="Calibri"/>
              <a:cs typeface="Calibri"/>
              <a:sym typeface="Calibri"/>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w3af</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BurpSuite</a:t>
            </a:r>
            <a:endParaRPr sz="28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Interactive Analysis</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Combination between dynamic and static analysis technologies. </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Analyzes leverages information from inside the running application</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Runtime requests, data flow, control flow, libraries, and connections</a:t>
            </a:r>
            <a:endParaRPr/>
          </a:p>
        </p:txBody>
      </p:sp>
      <p:sp>
        <p:nvSpPr>
          <p:cNvPr id="494" name="Google Shape;494;p3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38"/>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Verification</a:t>
            </a:r>
            <a:endParaRPr/>
          </a:p>
        </p:txBody>
      </p:sp>
      <p:sp>
        <p:nvSpPr>
          <p:cNvPr id="501" name="Google Shape;501;p38"/>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02" name="Google Shape;502;p38"/>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03" name="Google Shape;503;p38"/>
          <p:cNvSpPr txBox="1"/>
          <p:nvPr/>
        </p:nvSpPr>
        <p:spPr>
          <a:xfrm>
            <a:off x="150812" y="1066800"/>
            <a:ext cx="11582400" cy="499213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Fuzz Testing</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Subset of dynamic analysis. </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Finds vulnerabilities and system crashes in the running binary executables by probing all inputs, network protocols, and file formats with intentionally invalid data. </a:t>
            </a:r>
            <a:endParaRPr/>
          </a:p>
          <a:p>
            <a:pPr indent="0" lvl="0" marL="0" marR="0" rtl="0" algn="just">
              <a:spcBef>
                <a:spcPts val="0"/>
              </a:spcBef>
              <a:spcAft>
                <a:spcPts val="0"/>
              </a:spcAft>
              <a:buNone/>
            </a:pPr>
            <a:r>
              <a:rPr lang="en-US" sz="2400">
                <a:solidFill>
                  <a:schemeClr val="lt1"/>
                </a:solidFill>
                <a:latin typeface="Calibri"/>
                <a:ea typeface="Calibri"/>
                <a:cs typeface="Calibri"/>
                <a:sym typeface="Calibri"/>
              </a:rPr>
              <a:t> </a:t>
            </a:r>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Manual Code Review</a:t>
            </a:r>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Security-focused manual code reviews involve humans to search for and find vulnerabilities and weaknesses in the source code.</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Github Code review tool</a:t>
            </a:r>
            <a:endParaRPr/>
          </a:p>
          <a:p>
            <a:pPr indent="-285750" lvl="0" marL="28575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CodeCollaborator, SVN</a:t>
            </a:r>
            <a:endParaRPr sz="2800">
              <a:solidFill>
                <a:schemeClr val="lt1"/>
              </a:solidFill>
              <a:latin typeface="Constantia"/>
              <a:ea typeface="Constantia"/>
              <a:cs typeface="Constantia"/>
              <a:sym typeface="Constantia"/>
            </a:endParaRPr>
          </a:p>
        </p:txBody>
      </p:sp>
      <p:sp>
        <p:nvSpPr>
          <p:cNvPr id="504" name="Google Shape;504;p38"/>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39"/>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Vulnerability Scan</a:t>
            </a:r>
            <a:endParaRPr/>
          </a:p>
        </p:txBody>
      </p:sp>
      <p:sp>
        <p:nvSpPr>
          <p:cNvPr id="511" name="Google Shape;511;p39"/>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12" name="Google Shape;512;p39"/>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13" name="Google Shape;513;p39"/>
          <p:cNvSpPr txBox="1"/>
          <p:nvPr/>
        </p:nvSpPr>
        <p:spPr>
          <a:xfrm>
            <a:off x="150812" y="1066800"/>
            <a:ext cx="11582400" cy="494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Vulnerability Scan</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OpenVAS</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Nessus</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Nexpose</a:t>
            </a:r>
            <a:endParaRPr/>
          </a:p>
          <a:p>
            <a:pPr indent="-190500" lvl="0" marL="342900" marR="0" rtl="0" algn="just">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Penetration Test</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Custom scripts should be implemented and integrated with common tools and frameworks</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Nmap</a:t>
            </a:r>
            <a:endParaRPr sz="28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Metasploit</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Powershell Empire</a:t>
            </a:r>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p:txBody>
      </p:sp>
      <p:sp>
        <p:nvSpPr>
          <p:cNvPr id="514" name="Google Shape;514;p39"/>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40"/>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521" name="Google Shape;521;p40"/>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522" name="Google Shape;522;p40"/>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23" name="Google Shape;523;p40"/>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24" name="Google Shape;524;p40"/>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p41"/>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Release</a:t>
            </a:r>
            <a:endParaRPr/>
          </a:p>
        </p:txBody>
      </p:sp>
      <p:sp>
        <p:nvSpPr>
          <p:cNvPr id="531" name="Google Shape;531;p41"/>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32" name="Google Shape;532;p41"/>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33" name="Google Shape;533;p41"/>
          <p:cNvSpPr txBox="1"/>
          <p:nvPr/>
        </p:nvSpPr>
        <p:spPr>
          <a:xfrm>
            <a:off x="150812" y="1066800"/>
            <a:ext cx="11582400" cy="455509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Conduct Final Security Review</a:t>
            </a:r>
            <a:endParaRPr sz="1800">
              <a:solidFill>
                <a:schemeClr val="lt1"/>
              </a:solidFill>
              <a:latin typeface="Constantia"/>
              <a:ea typeface="Constantia"/>
              <a:cs typeface="Constantia"/>
              <a:sym typeface="Constantia"/>
            </a:endParaRPr>
          </a:p>
          <a:p>
            <a:pPr indent="-342900" lvl="0" marL="3429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Summarize all security activities</a:t>
            </a:r>
            <a:endParaRPr/>
          </a:p>
          <a:p>
            <a:pPr indent="-342900" lvl="0" marL="3429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Improve  all security controls made during the development phase. </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Retrospective</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New tools can be discussed</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How to track security tasks</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Know what was useless during the process</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What can be improved or modified</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What can be a good thing to start doing.</a:t>
            </a:r>
            <a:endParaRPr/>
          </a:p>
          <a:p>
            <a:pPr indent="0" lvl="0" marL="0" marR="0" rtl="0" algn="l">
              <a:lnSpc>
                <a:spcPct val="90000"/>
              </a:lnSpc>
              <a:spcBef>
                <a:spcPts val="0"/>
              </a:spcBef>
              <a:spcAft>
                <a:spcPts val="0"/>
              </a:spcAft>
              <a:buNone/>
            </a:pPr>
            <a:r>
              <a:t/>
            </a:r>
            <a:endParaRPr sz="2400">
              <a:solidFill>
                <a:schemeClr val="lt1"/>
              </a:solidFill>
              <a:latin typeface="Calibri"/>
              <a:ea typeface="Calibri"/>
              <a:cs typeface="Calibri"/>
              <a:sym typeface="Calibri"/>
            </a:endParaRPr>
          </a:p>
        </p:txBody>
      </p:sp>
      <p:sp>
        <p:nvSpPr>
          <p:cNvPr id="534" name="Google Shape;534;p41"/>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15"/>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270" name="Google Shape;270;p15"/>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271" name="Google Shape;271;p15"/>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72" name="Google Shape;272;p15"/>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73" name="Google Shape;273;p15"/>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42"/>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541" name="Google Shape;541;p42"/>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542" name="Google Shape;542;p42"/>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43" name="Google Shape;543;p42"/>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44" name="Google Shape;544;p42"/>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43"/>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Response</a:t>
            </a:r>
            <a:endParaRPr b="1" i="0" sz="3800" u="none" cap="none" strike="noStrike">
              <a:solidFill>
                <a:schemeClr val="lt1"/>
              </a:solidFill>
              <a:latin typeface="Calibri"/>
              <a:ea typeface="Calibri"/>
              <a:cs typeface="Calibri"/>
              <a:sym typeface="Calibri"/>
            </a:endParaRPr>
          </a:p>
        </p:txBody>
      </p:sp>
      <p:sp>
        <p:nvSpPr>
          <p:cNvPr id="551" name="Google Shape;551;p43"/>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52" name="Google Shape;552;p43"/>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53" name="Google Shape;553;p43"/>
          <p:cNvSpPr txBox="1"/>
          <p:nvPr/>
        </p:nvSpPr>
        <p:spPr>
          <a:xfrm>
            <a:off x="150812" y="1066800"/>
            <a:ext cx="11582400" cy="43827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PSIRT</a:t>
            </a:r>
            <a:endParaRPr sz="1800">
              <a:solidFill>
                <a:schemeClr val="lt1"/>
              </a:solidFill>
              <a:latin typeface="Constantia"/>
              <a:ea typeface="Constantia"/>
              <a:cs typeface="Constantia"/>
              <a:sym typeface="Constantia"/>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Reacts after a new vulnerability disclosure.</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Document how those vulnerabilities affects the product and how to mitigate them.</a:t>
            </a:r>
            <a:endParaRPr/>
          </a:p>
          <a:p>
            <a:pPr indent="-342900" lvl="0" marL="342900" marR="0" rtl="0" algn="just">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Security Bulletin can be created.</a:t>
            </a:r>
            <a:endParaRPr/>
          </a:p>
          <a:p>
            <a:pPr indent="-190500" lvl="0" marL="342900" marR="0" rtl="0" algn="just">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0">
                <a:solidFill>
                  <a:schemeClr val="lt1"/>
                </a:solidFill>
                <a:latin typeface="Calibri"/>
                <a:ea typeface="Calibri"/>
                <a:cs typeface="Calibri"/>
                <a:sym typeface="Calibri"/>
              </a:rPr>
              <a:t>= Post-Release Certifications</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FIPS</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Common Criteria</a:t>
            </a:r>
            <a:endParaRPr/>
          </a:p>
          <a:p>
            <a:pPr indent="-342900" lvl="0" marL="342900" marR="0" rtl="0" algn="l">
              <a:lnSpc>
                <a:spcPct val="9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FedRAMP</a:t>
            </a:r>
            <a:endParaRPr/>
          </a:p>
        </p:txBody>
      </p:sp>
      <p:sp>
        <p:nvSpPr>
          <p:cNvPr id="554" name="Google Shape;554;p43"/>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44"/>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561" name="Google Shape;561;p44"/>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Conclusions</a:t>
            </a:r>
            <a:endParaRPr/>
          </a:p>
        </p:txBody>
      </p:sp>
      <p:sp>
        <p:nvSpPr>
          <p:cNvPr id="562" name="Google Shape;562;p44"/>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63" name="Google Shape;563;p44"/>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64" name="Google Shape;564;p44"/>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45"/>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Conclusions</a:t>
            </a:r>
            <a:endParaRPr/>
          </a:p>
        </p:txBody>
      </p:sp>
      <p:sp>
        <p:nvSpPr>
          <p:cNvPr id="571" name="Google Shape;571;p45"/>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72" name="Google Shape;572;p45"/>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73" name="Google Shape;573;p45"/>
          <p:cNvSpPr txBox="1"/>
          <p:nvPr/>
        </p:nvSpPr>
        <p:spPr>
          <a:xfrm>
            <a:off x="150812" y="1066800"/>
            <a:ext cx="11582400" cy="4893647"/>
          </a:xfrm>
          <a:prstGeom prst="rect">
            <a:avLst/>
          </a:prstGeom>
          <a:noFill/>
          <a:ln>
            <a:noFill/>
          </a:ln>
        </p:spPr>
        <p:txBody>
          <a:bodyPr anchorCtr="0" anchor="t" bIns="45700" lIns="91425" spcFirstLastPara="1" rIns="91425" wrap="square" tIns="45700">
            <a:noAutofit/>
          </a:bodyPr>
          <a:lstStyle/>
          <a:p>
            <a:pPr indent="-190500" lvl="0" marL="342900" marR="0" rtl="0" algn="just">
              <a:spcBef>
                <a:spcPts val="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a:p>
            <a:pPr indent="-342900" lvl="0" marL="342900" marR="0" rtl="0" algn="just">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The impact on having automation in place for defect identification and testing APIs and communication channel cryptography cannot be highlighted enough. </a:t>
            </a:r>
            <a:endParaRPr/>
          </a:p>
          <a:p>
            <a:pPr indent="-342900" lvl="0" marL="342900" marR="0" rtl="0" algn="just">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Removing security issues in the code is cheap when they are identified earlier in the development process.</a:t>
            </a:r>
            <a:endParaRPr/>
          </a:p>
          <a:p>
            <a:pPr indent="-342900" lvl="0" marL="342900" marR="0" rtl="0" algn="just">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Quick re-test of cryptography over communication channels allow the usual fine-tuning on default algorithms and key sizes when undergoing compliance certifications such as Common Criteria and FIPS.</a:t>
            </a:r>
            <a:endParaRPr/>
          </a:p>
          <a:p>
            <a:pPr indent="-342900" lvl="0" marL="342900" marR="0" rtl="0" algn="just">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The identification and tracking of EOL components helps planning of current and future releases, allowing to establish what not will be updated and how it would be mitigated if required up-front.</a:t>
            </a:r>
            <a:endParaRPr/>
          </a:p>
          <a:p>
            <a:pPr indent="-342900" lvl="0" marL="342900" marR="0" rtl="0" algn="just">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Having an agile mindset towards the application of DoD and the team training has allowed teams to harden components and add expertise incrementally and globally.</a:t>
            </a:r>
            <a:endParaRPr/>
          </a:p>
        </p:txBody>
      </p:sp>
      <p:sp>
        <p:nvSpPr>
          <p:cNvPr id="574" name="Google Shape;574;p45"/>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46"/>
          <p:cNvSpPr txBox="1"/>
          <p:nvPr>
            <p:ph type="title"/>
          </p:nvPr>
        </p:nvSpPr>
        <p:spPr>
          <a:xfrm>
            <a:off x="1522412" y="1676400"/>
            <a:ext cx="9144000" cy="3200400"/>
          </a:xfrm>
          <a:prstGeom prst="rect">
            <a:avLst/>
          </a:prstGeom>
          <a:noFill/>
          <a:ln>
            <a:noFill/>
          </a:ln>
        </p:spPr>
        <p:txBody>
          <a:bodyPr anchorCtr="0" anchor="b" bIns="45700" lIns="0" spcFirstLastPara="1" rIns="91425" wrap="square" tIns="45700">
            <a:noAutofit/>
          </a:bodyPr>
          <a:lstStyle/>
          <a:p>
            <a:pPr indent="0" lvl="0" marL="0" marR="0" rtl="0" algn="ctr">
              <a:lnSpc>
                <a:spcPct val="90000"/>
              </a:lnSpc>
              <a:spcBef>
                <a:spcPts val="0"/>
              </a:spcBef>
              <a:spcAft>
                <a:spcPts val="0"/>
              </a:spcAft>
              <a:buClr>
                <a:schemeClr val="lt1"/>
              </a:buClr>
              <a:buSzPts val="6600"/>
              <a:buFont typeface="Constantia"/>
              <a:buNone/>
            </a:pPr>
            <a:r>
              <a:rPr b="1" i="0" lang="en-US" sz="6600" u="none" cap="none" strike="noStrike">
                <a:solidFill>
                  <a:schemeClr val="lt1"/>
                </a:solidFill>
                <a:latin typeface="Constantia"/>
                <a:ea typeface="Constantia"/>
                <a:cs typeface="Constantia"/>
                <a:sym typeface="Constantia"/>
              </a:rPr>
              <a:t>Q &amp; A</a:t>
            </a:r>
            <a:endParaRPr/>
          </a:p>
        </p:txBody>
      </p:sp>
      <p:sp>
        <p:nvSpPr>
          <p:cNvPr id="580" name="Google Shape;580;p46"/>
          <p:cNvSpPr txBox="1"/>
          <p:nvPr>
            <p:ph idx="1" type="body"/>
          </p:nvPr>
        </p:nvSpPr>
        <p:spPr>
          <a:xfrm>
            <a:off x="1522412" y="5029200"/>
            <a:ext cx="9144000" cy="982980"/>
          </a:xfrm>
          <a:prstGeom prst="rect">
            <a:avLst/>
          </a:prstGeom>
          <a:noFill/>
          <a:ln>
            <a:noFill/>
          </a:ln>
        </p:spPr>
        <p:txBody>
          <a:bodyPr anchorCtr="0" anchor="t" bIns="45700" lIns="0"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Constantia"/>
                <a:ea typeface="Constantia"/>
                <a:cs typeface="Constantia"/>
                <a:sym typeface="Constantia"/>
              </a:rPr>
              <a:t>THANK YOU!</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Google Shape;585;p47"/>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Contacts</a:t>
            </a:r>
            <a:endParaRPr/>
          </a:p>
        </p:txBody>
      </p:sp>
      <p:sp>
        <p:nvSpPr>
          <p:cNvPr id="586" name="Google Shape;586;p4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587" name="Google Shape;587;p4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88" name="Google Shape;588;p47"/>
          <p:cNvSpPr txBox="1"/>
          <p:nvPr/>
        </p:nvSpPr>
        <p:spPr>
          <a:xfrm>
            <a:off x="150812" y="1066800"/>
            <a:ext cx="11582400"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Nicolas Guini is a Software Security Architect at McAfee Argentina. Nicolas has a Computing Engineer Degree where worked with Security Tools for pentesting, a Specialization on Computer Security and two Ethical Hacking Certifications. Lecturer at OWASP and local universities.</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rPr lang="en-US" sz="2800">
                <a:solidFill>
                  <a:schemeClr val="lt1"/>
                </a:solidFill>
                <a:latin typeface="Calibri"/>
                <a:ea typeface="Calibri"/>
                <a:cs typeface="Calibri"/>
                <a:sym typeface="Calibri"/>
              </a:rPr>
              <a:t>LinkedIn: </a:t>
            </a:r>
            <a:r>
              <a:rPr lang="en-US" sz="2800" u="sng">
                <a:solidFill>
                  <a:schemeClr val="hlink"/>
                </a:solidFill>
                <a:latin typeface="Calibri"/>
                <a:ea typeface="Calibri"/>
                <a:cs typeface="Calibri"/>
                <a:sym typeface="Calibri"/>
                <a:hlinkClick r:id="rId3"/>
              </a:rPr>
              <a:t>https://ar.linkedin.com/in/guininicolas</a:t>
            </a:r>
            <a:r>
              <a:rPr lang="en-US" sz="2800">
                <a:solidFill>
                  <a:schemeClr val="lt1"/>
                </a:solidFill>
                <a:latin typeface="Calibri"/>
                <a:ea typeface="Calibri"/>
                <a:cs typeface="Calibri"/>
                <a:sym typeface="Calibri"/>
              </a:rPr>
              <a:t> </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800">
                <a:solidFill>
                  <a:schemeClr val="lt1"/>
                </a:solidFill>
                <a:latin typeface="Calibri"/>
                <a:ea typeface="Calibri"/>
                <a:cs typeface="Calibri"/>
                <a:sym typeface="Calibri"/>
              </a:rPr>
              <a:t>Andres More</a:t>
            </a:r>
            <a:r>
              <a:rPr lang="en-US" sz="2800">
                <a:solidFill>
                  <a:schemeClr val="lt1"/>
                </a:solidFill>
                <a:latin typeface="Calibri"/>
                <a:ea typeface="Calibri"/>
                <a:cs typeface="Calibri"/>
                <a:sym typeface="Calibri"/>
              </a:rPr>
              <a:t> is a Software Product Architect at McAfee Argentina. Andres has a CS degree where implemented mandatory security control at Linux’s network stack, and a MSc in High Performance Computing where developed infrastructure to support performance optimization. Lecturer at OWASP and postgraduate courses in security at a local military institution.</a:t>
            </a:r>
            <a:endParaRPr sz="1800">
              <a:solidFill>
                <a:schemeClr val="lt1"/>
              </a:solidFill>
              <a:latin typeface="Constantia"/>
              <a:ea typeface="Constantia"/>
              <a:cs typeface="Constantia"/>
              <a:sym typeface="Constantia"/>
            </a:endParaRPr>
          </a:p>
          <a:p>
            <a:pPr indent="0" lvl="0" marL="0" marR="0" rtl="0" algn="l">
              <a:spcBef>
                <a:spcPts val="0"/>
              </a:spcBef>
              <a:spcAft>
                <a:spcPts val="0"/>
              </a:spcAft>
              <a:buNone/>
            </a:pPr>
            <a:r>
              <a:rPr lang="en-US" sz="2800">
                <a:solidFill>
                  <a:schemeClr val="lt1"/>
                </a:solidFill>
                <a:latin typeface="Calibri"/>
                <a:ea typeface="Calibri"/>
                <a:cs typeface="Calibri"/>
                <a:sym typeface="Calibri"/>
              </a:rPr>
              <a:t>LinkedIn: </a:t>
            </a:r>
            <a:r>
              <a:rPr lang="en-US" sz="2800" u="sng">
                <a:solidFill>
                  <a:schemeClr val="hlink"/>
                </a:solidFill>
                <a:latin typeface="Calibri"/>
                <a:ea typeface="Calibri"/>
                <a:cs typeface="Calibri"/>
                <a:sym typeface="Calibri"/>
                <a:hlinkClick r:id="rId4"/>
              </a:rPr>
              <a:t>https://www.linkedin.com/in/andresmore/</a:t>
            </a:r>
            <a:r>
              <a:rPr lang="en-US" sz="2800">
                <a:solidFill>
                  <a:schemeClr val="lt1"/>
                </a:solidFill>
                <a:latin typeface="Calibri"/>
                <a:ea typeface="Calibri"/>
                <a:cs typeface="Calibri"/>
                <a:sym typeface="Calibri"/>
              </a:rPr>
              <a:t> </a:t>
            </a:r>
            <a:endParaRPr sz="1800">
              <a:solidFill>
                <a:schemeClr val="lt1"/>
              </a:solidFill>
              <a:latin typeface="Constantia"/>
              <a:ea typeface="Constantia"/>
              <a:cs typeface="Constantia"/>
              <a:sym typeface="Constantia"/>
            </a:endParaRPr>
          </a:p>
        </p:txBody>
      </p:sp>
      <p:sp>
        <p:nvSpPr>
          <p:cNvPr id="589" name="Google Shape;589;p4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16"/>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280" name="Google Shape;280;p16"/>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SDLC Introduction</a:t>
            </a:r>
            <a:endParaRPr b="0" i="0" sz="1860" u="none" cap="none" strike="noStrike">
              <a:solidFill>
                <a:schemeClr val="lt1"/>
              </a:solidFill>
              <a:highlight>
                <a:srgbClr val="0000FF"/>
              </a:highlight>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PSMM</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281" name="Google Shape;281;p16"/>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82" name="Google Shape;282;p16"/>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83" name="Google Shape;283;p16"/>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17"/>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SDLC Introduction</a:t>
            </a:r>
            <a:endParaRPr/>
          </a:p>
        </p:txBody>
      </p:sp>
      <p:sp>
        <p:nvSpPr>
          <p:cNvPr id="290" name="Google Shape;290;p17"/>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291" name="Google Shape;291;p17"/>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92" name="Google Shape;292;p17"/>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descr="A close up of a logo&#10;&#10;Description generated with very high confidence" id="293" name="Google Shape;293;p17"/>
          <p:cNvPicPr preferRelativeResize="0"/>
          <p:nvPr/>
        </p:nvPicPr>
        <p:blipFill rotWithShape="1">
          <a:blip r:embed="rId3">
            <a:alphaModFix/>
          </a:blip>
          <a:srcRect b="0" l="0" r="0" t="0"/>
          <a:stretch/>
        </p:blipFill>
        <p:spPr>
          <a:xfrm>
            <a:off x="994513" y="942182"/>
            <a:ext cx="9889793" cy="561126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18"/>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SDLC Introduction</a:t>
            </a:r>
            <a:endParaRPr/>
          </a:p>
        </p:txBody>
      </p:sp>
      <p:sp>
        <p:nvSpPr>
          <p:cNvPr id="300" name="Google Shape;300;p18"/>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01" name="Google Shape;301;p18"/>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02" name="Google Shape;302;p18"/>
          <p:cNvSpPr txBox="1"/>
          <p:nvPr/>
        </p:nvSpPr>
        <p:spPr>
          <a:xfrm>
            <a:off x="150812" y="1066800"/>
            <a:ext cx="1158240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2400">
              <a:solidFill>
                <a:schemeClr val="lt1"/>
              </a:solidFill>
              <a:latin typeface="Calibri"/>
              <a:ea typeface="Calibri"/>
              <a:cs typeface="Calibri"/>
              <a:sym typeface="Calibri"/>
            </a:endParaRPr>
          </a:p>
        </p:txBody>
      </p:sp>
      <p:sp>
        <p:nvSpPr>
          <p:cNvPr id="303" name="Google Shape;303;p18"/>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descr="A screenshot of a cell phone&#10;&#10;Description generated with very high confidence" id="304" name="Google Shape;304;p18"/>
          <p:cNvPicPr preferRelativeResize="0"/>
          <p:nvPr/>
        </p:nvPicPr>
        <p:blipFill rotWithShape="1">
          <a:blip r:embed="rId3">
            <a:alphaModFix/>
          </a:blip>
          <a:srcRect b="0" l="0" r="0" t="0"/>
          <a:stretch/>
        </p:blipFill>
        <p:spPr>
          <a:xfrm>
            <a:off x="1747800" y="1066498"/>
            <a:ext cx="9040399" cy="56176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19"/>
          <p:cNvSpPr txBox="1"/>
          <p:nvPr>
            <p:ph type="title"/>
          </p:nvPr>
        </p:nvSpPr>
        <p:spPr>
          <a:xfrm>
            <a:off x="1522412" y="402276"/>
            <a:ext cx="8686800" cy="11604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Key points and Overview of Content</a:t>
            </a:r>
            <a:endParaRPr/>
          </a:p>
        </p:txBody>
      </p:sp>
      <p:sp>
        <p:nvSpPr>
          <p:cNvPr id="311" name="Google Shape;311;p19"/>
          <p:cNvSpPr txBox="1"/>
          <p:nvPr>
            <p:ph idx="1" type="body"/>
          </p:nvPr>
        </p:nvSpPr>
        <p:spPr>
          <a:xfrm>
            <a:off x="1522412" y="1828800"/>
            <a:ext cx="9144000" cy="4191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SDLC Introduction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highlight>
                  <a:srgbClr val="0000FF"/>
                </a:highlight>
                <a:latin typeface="Calibri"/>
                <a:ea typeface="Calibri"/>
                <a:cs typeface="Calibri"/>
                <a:sym typeface="Calibri"/>
              </a:rPr>
              <a:t>PSMM</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Concept</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Requirements</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Design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Implementation</a:t>
            </a:r>
            <a:endParaRPr b="0" i="0" sz="1860" u="none" cap="none" strike="noStrike">
              <a:solidFill>
                <a:schemeClr val="lt1"/>
              </a:solidFill>
              <a:latin typeface="Calibri"/>
              <a:ea typeface="Calibri"/>
              <a:cs typeface="Calibri"/>
              <a:sym typeface="Calibri"/>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Verification</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Release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Response</a:t>
            </a:r>
            <a:endParaRPr/>
          </a:p>
          <a:p>
            <a:pPr indent="-228600" lvl="0" marL="228600" marR="0" rtl="0" algn="l">
              <a:lnSpc>
                <a:spcPct val="70000"/>
              </a:lnSpc>
              <a:spcBef>
                <a:spcPts val="1800"/>
              </a:spcBef>
              <a:spcAft>
                <a:spcPts val="0"/>
              </a:spcAft>
              <a:buClr>
                <a:schemeClr val="lt1"/>
              </a:buClr>
              <a:buSzPts val="1860"/>
              <a:buFont typeface="Arial"/>
              <a:buChar char="•"/>
            </a:pPr>
            <a:r>
              <a:rPr b="0" i="0" lang="en-US" sz="1860" u="none" cap="none" strike="noStrike">
                <a:solidFill>
                  <a:schemeClr val="lt1"/>
                </a:solidFill>
                <a:latin typeface="Calibri"/>
                <a:ea typeface="Calibri"/>
                <a:cs typeface="Calibri"/>
                <a:sym typeface="Calibri"/>
              </a:rPr>
              <a:t>Conclusions</a:t>
            </a:r>
            <a:endParaRPr/>
          </a:p>
        </p:txBody>
      </p:sp>
      <p:sp>
        <p:nvSpPr>
          <p:cNvPr id="312" name="Google Shape;312;p19"/>
          <p:cNvSpPr txBox="1"/>
          <p:nvPr/>
        </p:nvSpPr>
        <p:spPr>
          <a:xfrm>
            <a:off x="10872216" y="9144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13" name="Google Shape;313;p19"/>
          <p:cNvSpPr txBox="1"/>
          <p:nvPr/>
        </p:nvSpPr>
        <p:spPr>
          <a:xfrm rot="-5400000">
            <a:off x="10353787" y="398351"/>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14" name="Google Shape;314;p19"/>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20"/>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PSMM</a:t>
            </a:r>
            <a:endParaRPr/>
          </a:p>
        </p:txBody>
      </p:sp>
      <p:sp>
        <p:nvSpPr>
          <p:cNvPr id="321" name="Google Shape;321;p20"/>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22" name="Google Shape;322;p20"/>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23" name="Google Shape;323;p20"/>
          <p:cNvSpPr txBox="1"/>
          <p:nvPr/>
        </p:nvSpPr>
        <p:spPr>
          <a:xfrm>
            <a:off x="150812" y="1066800"/>
            <a:ext cx="11582400" cy="501675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just">
              <a:spcBef>
                <a:spcPts val="0"/>
              </a:spcBef>
              <a:spcAft>
                <a:spcPts val="0"/>
              </a:spcAft>
              <a:buNone/>
            </a:pPr>
            <a:r>
              <a:rPr lang="en-US" sz="3600">
                <a:solidFill>
                  <a:schemeClr val="lt1"/>
                </a:solidFill>
                <a:latin typeface="Calibri"/>
                <a:ea typeface="Calibri"/>
                <a:cs typeface="Calibri"/>
                <a:sym typeface="Calibri"/>
              </a:rPr>
              <a:t>= Multi-layered</a:t>
            </a:r>
            <a:endParaRPr/>
          </a:p>
          <a:p>
            <a:pPr indent="0" lvl="0" marL="0" marR="0" rtl="0" algn="just">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just">
              <a:spcBef>
                <a:spcPts val="0"/>
              </a:spcBef>
              <a:spcAft>
                <a:spcPts val="0"/>
              </a:spcAft>
              <a:buNone/>
            </a:pPr>
            <a:r>
              <a:rPr lang="en-US" sz="3600">
                <a:solidFill>
                  <a:schemeClr val="lt1"/>
                </a:solidFill>
                <a:latin typeface="Calibri"/>
                <a:ea typeface="Calibri"/>
                <a:cs typeface="Calibri"/>
                <a:sym typeface="Calibri"/>
              </a:rPr>
              <a:t>= Measurement units</a:t>
            </a:r>
            <a:endParaRPr sz="36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just">
              <a:spcBef>
                <a:spcPts val="0"/>
              </a:spcBef>
              <a:spcAft>
                <a:spcPts val="0"/>
              </a:spcAft>
              <a:buNone/>
            </a:pPr>
            <a:r>
              <a:rPr lang="en-US" sz="3600">
                <a:solidFill>
                  <a:schemeClr val="lt1"/>
                </a:solidFill>
                <a:latin typeface="Calibri"/>
                <a:ea typeface="Calibri"/>
                <a:cs typeface="Calibri"/>
                <a:sym typeface="Calibri"/>
              </a:rPr>
              <a:t>= Quantifies security maturity of a product's development</a:t>
            </a:r>
            <a:endParaRPr/>
          </a:p>
          <a:p>
            <a:pPr indent="0" lvl="0" marL="0" marR="0" rtl="0" algn="just">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just">
              <a:spcBef>
                <a:spcPts val="0"/>
              </a:spcBef>
              <a:spcAft>
                <a:spcPts val="0"/>
              </a:spcAft>
              <a:buNone/>
            </a:pPr>
            <a:r>
              <a:rPr lang="en-US" sz="3200" u="sng">
                <a:solidFill>
                  <a:schemeClr val="hlink"/>
                </a:solidFill>
                <a:latin typeface="Calibri"/>
                <a:ea typeface="Calibri"/>
                <a:cs typeface="Calibri"/>
                <a:sym typeface="Calibri"/>
                <a:hlinkClick r:id="rId3"/>
              </a:rPr>
              <a:t>http://uploads.pnsqc.org/2015/papers/t-051_Rebelo_paper.pdf</a:t>
            </a:r>
            <a:r>
              <a:rPr lang="en-US" sz="3200">
                <a:solidFill>
                  <a:schemeClr val="lt1"/>
                </a:solidFill>
                <a:latin typeface="Calibri"/>
                <a:ea typeface="Calibri"/>
                <a:cs typeface="Calibri"/>
                <a:sym typeface="Calibri"/>
              </a:rPr>
              <a:t> </a:t>
            </a:r>
            <a:endParaRPr/>
          </a:p>
        </p:txBody>
      </p:sp>
      <p:sp>
        <p:nvSpPr>
          <p:cNvPr id="324" name="Google Shape;324;p20"/>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21"/>
          <p:cNvSpPr txBox="1"/>
          <p:nvPr>
            <p:ph type="title"/>
          </p:nvPr>
        </p:nvSpPr>
        <p:spPr>
          <a:xfrm>
            <a:off x="150812" y="76200"/>
            <a:ext cx="9144000" cy="82229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PSMM</a:t>
            </a:r>
            <a:endParaRPr/>
          </a:p>
        </p:txBody>
      </p:sp>
      <p:sp>
        <p:nvSpPr>
          <p:cNvPr id="331" name="Google Shape;331;p21"/>
          <p:cNvSpPr txBox="1"/>
          <p:nvPr/>
        </p:nvSpPr>
        <p:spPr>
          <a:xfrm>
            <a:off x="10859888" y="76200"/>
            <a:ext cx="1244059" cy="8586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0">
                <a:solidFill>
                  <a:schemeClr val="dk1"/>
                </a:solidFill>
                <a:latin typeface="Constantia"/>
                <a:ea typeface="Constantia"/>
                <a:cs typeface="Constantia"/>
                <a:sym typeface="Constantia"/>
              </a:rPr>
              <a:t>SOFTWARE</a:t>
            </a:r>
            <a:br>
              <a:rPr lang="en-US" sz="2400">
                <a:solidFill>
                  <a:schemeClr val="dk1"/>
                </a:solidFill>
                <a:latin typeface="Constantia"/>
                <a:ea typeface="Constantia"/>
                <a:cs typeface="Constantia"/>
                <a:sym typeface="Constantia"/>
              </a:rPr>
            </a:br>
            <a:r>
              <a:rPr lang="en-US" sz="2400">
                <a:solidFill>
                  <a:schemeClr val="dk1"/>
                </a:solidFill>
                <a:latin typeface="Constantia"/>
                <a:ea typeface="Constantia"/>
                <a:cs typeface="Constantia"/>
                <a:sym typeface="Constantia"/>
              </a:rPr>
              <a:t>QUALITY</a:t>
            </a:r>
            <a:br>
              <a:rPr lang="en-US" sz="2400">
                <a:solidFill>
                  <a:schemeClr val="dk1"/>
                </a:solidFill>
                <a:latin typeface="Constantia"/>
                <a:ea typeface="Constantia"/>
                <a:cs typeface="Constantia"/>
                <a:sym typeface="Constantia"/>
              </a:rPr>
            </a:br>
            <a:r>
              <a:rPr lang="en-US" sz="1800">
                <a:solidFill>
                  <a:schemeClr val="dk1"/>
                </a:solidFill>
                <a:latin typeface="Constantia"/>
                <a:ea typeface="Constantia"/>
                <a:cs typeface="Constantia"/>
                <a:sym typeface="Constantia"/>
              </a:rPr>
              <a:t>CONFERENCE</a:t>
            </a:r>
            <a:endParaRPr/>
          </a:p>
        </p:txBody>
      </p:sp>
      <p:sp>
        <p:nvSpPr>
          <p:cNvPr id="332" name="Google Shape;332;p21"/>
          <p:cNvSpPr txBox="1"/>
          <p:nvPr/>
        </p:nvSpPr>
        <p:spPr>
          <a:xfrm rot="-5400000">
            <a:off x="10352200" y="382447"/>
            <a:ext cx="838199" cy="1938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33" name="Google Shape;333;p21"/>
          <p:cNvSpPr txBox="1"/>
          <p:nvPr/>
        </p:nvSpPr>
        <p:spPr>
          <a:xfrm>
            <a:off x="0" y="6516368"/>
            <a:ext cx="990600"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0">
                <a:solidFill>
                  <a:schemeClr val="dk1"/>
                </a:solidFill>
                <a:latin typeface="Constantia"/>
                <a:ea typeface="Constantia"/>
                <a:cs typeface="Constantia"/>
                <a:sym typeface="Constantia"/>
              </a:rPr>
              <a:t> ™</a:t>
            </a:r>
            <a:endParaRPr sz="1800">
              <a:solidFill>
                <a:schemeClr val="lt1"/>
              </a:solidFill>
              <a:latin typeface="Constantia"/>
              <a:ea typeface="Constantia"/>
              <a:cs typeface="Constantia"/>
              <a:sym typeface="Constantia"/>
            </a:endParaRPr>
          </a:p>
        </p:txBody>
      </p:sp>
      <p:pic>
        <p:nvPicPr>
          <p:cNvPr id="334" name="Google Shape;334;p21"/>
          <p:cNvPicPr preferRelativeResize="0"/>
          <p:nvPr/>
        </p:nvPicPr>
        <p:blipFill rotWithShape="1">
          <a:blip r:embed="rId3">
            <a:alphaModFix/>
          </a:blip>
          <a:srcRect b="0" l="0" r="0" t="0"/>
          <a:stretch/>
        </p:blipFill>
        <p:spPr>
          <a:xfrm>
            <a:off x="3551727" y="898496"/>
            <a:ext cx="5085369" cy="55895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urrency 16x9">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